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4"/>
  </p:sldMasterIdLst>
  <p:notesMasterIdLst>
    <p:notesMasterId r:id="rId22"/>
  </p:notesMasterIdLst>
  <p:sldIdLst>
    <p:sldId id="256"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Lst>
  <p:sldSz cx="9144000" cy="5143500" type="screen16x9"/>
  <p:notesSz cx="6858000" cy="9144000"/>
  <p:embeddedFontLst>
    <p:embeddedFont>
      <p:font typeface="Lato" panose="020F0502020204030203" pitchFamily="34" charset="0"/>
      <p:regular r:id="rId23"/>
      <p:bold r:id="rId24"/>
      <p:italic r:id="rId25"/>
      <p:boldItalic r:id="rId26"/>
    </p:embeddedFont>
    <p:embeddedFont>
      <p:font typeface="Raleway" pitchFamily="2" charset="77"/>
      <p:regular r:id="rId27"/>
      <p:bold r:id="rId28"/>
      <p:italic r:id="rId29"/>
      <p:boldItalic r:id="rId30"/>
    </p:embeddedFont>
    <p:embeddedFont>
      <p:font typeface="Raleway ExtraBold" panose="020F0502020204030204" pitchFamily="34" charset="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94660"/>
  </p:normalViewPr>
  <p:slideViewPr>
    <p:cSldViewPr snapToGrid="0">
      <p:cViewPr varScale="1">
        <p:scale>
          <a:sx n="165" d="100"/>
          <a:sy n="165" d="100"/>
        </p:scale>
        <p:origin x="224" y="176"/>
      </p:cViewPr>
      <p:guideLst>
        <p:guide orient="horz" pos="1620"/>
        <p:guide pos="2880"/>
      </p:guideLst>
    </p:cSldViewPr>
  </p:slideViewPr>
  <p:notesTextViewPr>
    <p:cViewPr>
      <p:scale>
        <a:sx n="3" d="2"/>
        <a:sy n="3" d="2"/>
      </p:scale>
      <p:origin x="0" y="0"/>
    </p:cViewPr>
  </p:notesTextViewPr>
  <p:sorterViewPr>
    <p:cViewPr varScale="1">
      <p:scale>
        <a:sx n="1" d="1"/>
        <a:sy n="1" d="1"/>
      </p:scale>
      <p:origin x="0" y="-105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image1.jpg>
</file>

<file path=ppt/media/image2.png>
</file>

<file path=ppt/media/image3.jp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211cc33b0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211cc33b0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1ef3317d3d_2_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1ef3317d3d_2_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21ef3317d3d_2_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1ef3317d3d_2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211cc33b05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211cc33b0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2211cc33b05_2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2211cc33b05_2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1ef3317d3d_2_9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1ef3317d3d_2_9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f88252dc4_0_1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1ef3317d3d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1ef3317d3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1ef3317d3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1ef3317d3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211cc33b0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211cc33b0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211cc33b0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211cc33b0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0"/>
              </a:spcBef>
              <a:spcAft>
                <a:spcPts val="0"/>
              </a:spcAft>
              <a:buClr>
                <a:schemeClr val="lt1"/>
              </a:buClr>
              <a:buSzPts val="1100"/>
              <a:buChar char="○"/>
              <a:defRPr>
                <a:solidFill>
                  <a:schemeClr val="lt1"/>
                </a:solidFill>
              </a:defRPr>
            </a:lvl2pPr>
            <a:lvl3pPr marL="1371600" lvl="2" indent="-298450" rtl="0">
              <a:spcBef>
                <a:spcPts val="0"/>
              </a:spcBef>
              <a:spcAft>
                <a:spcPts val="0"/>
              </a:spcAft>
              <a:buClr>
                <a:schemeClr val="lt1"/>
              </a:buClr>
              <a:buSzPts val="1100"/>
              <a:buChar char="■"/>
              <a:defRPr>
                <a:solidFill>
                  <a:schemeClr val="lt1"/>
                </a:solidFill>
              </a:defRPr>
            </a:lvl3pPr>
            <a:lvl4pPr marL="1828800" lvl="3" indent="-298450" rtl="0">
              <a:spcBef>
                <a:spcPts val="0"/>
              </a:spcBef>
              <a:spcAft>
                <a:spcPts val="0"/>
              </a:spcAft>
              <a:buClr>
                <a:schemeClr val="lt1"/>
              </a:buClr>
              <a:buSzPts val="1100"/>
              <a:buChar char="●"/>
              <a:defRPr>
                <a:solidFill>
                  <a:schemeClr val="lt1"/>
                </a:solidFill>
              </a:defRPr>
            </a:lvl4pPr>
            <a:lvl5pPr marL="2286000" lvl="4" indent="-298450" rtl="0">
              <a:spcBef>
                <a:spcPts val="0"/>
              </a:spcBef>
              <a:spcAft>
                <a:spcPts val="0"/>
              </a:spcAft>
              <a:buClr>
                <a:schemeClr val="lt1"/>
              </a:buClr>
              <a:buSzPts val="1100"/>
              <a:buChar char="○"/>
              <a:defRPr>
                <a:solidFill>
                  <a:schemeClr val="lt1"/>
                </a:solidFill>
              </a:defRPr>
            </a:lvl5pPr>
            <a:lvl6pPr marL="2743200" lvl="5" indent="-298450" rtl="0">
              <a:spcBef>
                <a:spcPts val="0"/>
              </a:spcBef>
              <a:spcAft>
                <a:spcPts val="0"/>
              </a:spcAft>
              <a:buClr>
                <a:schemeClr val="lt1"/>
              </a:buClr>
              <a:buSzPts val="1100"/>
              <a:buChar char="■"/>
              <a:defRPr>
                <a:solidFill>
                  <a:schemeClr val="lt1"/>
                </a:solidFill>
              </a:defRPr>
            </a:lvl6pPr>
            <a:lvl7pPr marL="3200400" lvl="6" indent="-298450" rtl="0">
              <a:spcBef>
                <a:spcPts val="0"/>
              </a:spcBef>
              <a:spcAft>
                <a:spcPts val="0"/>
              </a:spcAft>
              <a:buClr>
                <a:schemeClr val="lt1"/>
              </a:buClr>
              <a:buSzPts val="1100"/>
              <a:buChar char="●"/>
              <a:defRPr>
                <a:solidFill>
                  <a:schemeClr val="lt1"/>
                </a:solidFill>
              </a:defRPr>
            </a:lvl7pPr>
            <a:lvl8pPr marL="3657600" lvl="7" indent="-298450" rtl="0">
              <a:spcBef>
                <a:spcPts val="0"/>
              </a:spcBef>
              <a:spcAft>
                <a:spcPts val="0"/>
              </a:spcAft>
              <a:buClr>
                <a:schemeClr val="lt1"/>
              </a:buClr>
              <a:buSzPts val="1100"/>
              <a:buChar char="○"/>
              <a:defRPr>
                <a:solidFill>
                  <a:schemeClr val="lt1"/>
                </a:solidFill>
              </a:defRPr>
            </a:lvl8pPr>
            <a:lvl9pPr marL="4114800" lvl="8" indent="-298450" rtl="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_alt1">
  <p:cSld name="SECTION_HEADER_2">
    <p:spTree>
      <p:nvGrpSpPr>
        <p:cNvPr id="1" name="Shape 88"/>
        <p:cNvGrpSpPr/>
        <p:nvPr/>
      </p:nvGrpSpPr>
      <p:grpSpPr>
        <a:xfrm>
          <a:off x="0" y="0"/>
          <a:ext cx="0" cy="0"/>
          <a:chOff x="0" y="0"/>
          <a:chExt cx="0" cy="0"/>
        </a:xfrm>
      </p:grpSpPr>
      <p:grpSp>
        <p:nvGrpSpPr>
          <p:cNvPr id="89" name="Google Shape;89;p14"/>
          <p:cNvGrpSpPr/>
          <p:nvPr/>
        </p:nvGrpSpPr>
        <p:grpSpPr>
          <a:xfrm>
            <a:off x="830392" y="1191256"/>
            <a:ext cx="745763" cy="45826"/>
            <a:chOff x="4580561" y="2589004"/>
            <a:chExt cx="1064464" cy="25200"/>
          </a:xfrm>
        </p:grpSpPr>
        <p:sp>
          <p:nvSpPr>
            <p:cNvPr id="90" name="Google Shape;90;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1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93" name="Google Shape;93;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94" name="Google Shape;94;p14">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 name="Google Shape;95;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96" name="Google Shape;96;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97" name="Google Shape;97;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98"/>
        <p:cNvGrpSpPr/>
        <p:nvPr/>
      </p:nvGrpSpPr>
      <p:grpSpPr>
        <a:xfrm>
          <a:off x="0" y="0"/>
          <a:ext cx="0" cy="0"/>
          <a:chOff x="0" y="0"/>
          <a:chExt cx="0" cy="0"/>
        </a:xfrm>
      </p:grpSpPr>
      <p:pic>
        <p:nvPicPr>
          <p:cNvPr id="99" name="Google Shape;99;p15"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100" name="Google Shape;100;p1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102" name="Google Shape;102;p15">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 name="Google Shape;103;p15">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4" name="Google Shape;104;p15">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5" name="Google Shape;105;p15">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106" name="Google Shape;106;p15"/>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ody only">
  <p:cSld name="TITLE_AND_BODY_1_2">
    <p:spTree>
      <p:nvGrpSpPr>
        <p:cNvPr id="1" name="Shape 107"/>
        <p:cNvGrpSpPr/>
        <p:nvPr/>
      </p:nvGrpSpPr>
      <p:grpSpPr>
        <a:xfrm>
          <a:off x="0" y="0"/>
          <a:ext cx="0" cy="0"/>
          <a:chOff x="0" y="0"/>
          <a:chExt cx="0" cy="0"/>
        </a:xfrm>
      </p:grpSpPr>
      <p:sp>
        <p:nvSpPr>
          <p:cNvPr id="108" name="Google Shape;108;p1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10" name="Google Shape;110;p16">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 name="Google Shape;111;p16">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12" name="Google Shape;112;p16">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13" name="Google Shape;113;p16">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114" name="Google Shape;114;p1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_alt1">
  <p:cSld name="TITLE_1">
    <p:spTree>
      <p:nvGrpSpPr>
        <p:cNvPr id="1" name="Shape 115"/>
        <p:cNvGrpSpPr/>
        <p:nvPr/>
      </p:nvGrpSpPr>
      <p:grpSpPr>
        <a:xfrm>
          <a:off x="0" y="0"/>
          <a:ext cx="0" cy="0"/>
          <a:chOff x="0" y="0"/>
          <a:chExt cx="0" cy="0"/>
        </a:xfrm>
      </p:grpSpPr>
      <p:pic>
        <p:nvPicPr>
          <p:cNvPr id="116" name="Google Shape;116;p17"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7" name="Google Shape;117;p17"/>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 name="Google Shape;118;p17"/>
          <p:cNvGrpSpPr/>
          <p:nvPr/>
        </p:nvGrpSpPr>
        <p:grpSpPr>
          <a:xfrm>
            <a:off x="830392" y="1191256"/>
            <a:ext cx="745763" cy="45826"/>
            <a:chOff x="4580561" y="2589004"/>
            <a:chExt cx="1064464" cy="25200"/>
          </a:xfrm>
        </p:grpSpPr>
        <p:sp>
          <p:nvSpPr>
            <p:cNvPr id="119" name="Google Shape;119;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1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122" name="Google Shape;122;p17"/>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3" name="Google Shape;123;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24" name="Google Shape;124;p17">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7">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26" name="Google Shape;126;p17">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27" name="Google Shape;127;p17">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blipFill>
          <a:blip r:embed="rId1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praw.readthedocs.io/en/stable/" TargetMode="External"/><Relationship Id="rId7" Type="http://schemas.openxmlformats.org/officeDocument/2006/relationships/hyperlink" Target="https://bernardmarr.com/chatgpt-what-are-hallucinations-and-why-are-they-a-problem-for-ai-systems/" TargetMode="External"/><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hyperlink" Target="https://www.reddit.com/" TargetMode="External"/><Relationship Id="rId5" Type="http://schemas.openxmlformats.org/officeDocument/2006/relationships/hyperlink" Target="https://twitter.com/" TargetMode="External"/><Relationship Id="rId4" Type="http://schemas.openxmlformats.org/officeDocument/2006/relationships/hyperlink" Target="https://towardsdatascience.com/let-us-extract-some-topics-from-text-data-part-i-latent-dirichlet-allocation-lda-e335ee3e5fa4"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8"/>
          <p:cNvSpPr txBox="1">
            <a:spLocks noGrp="1"/>
          </p:cNvSpPr>
          <p:nvPr>
            <p:ph type="ctrTitle"/>
          </p:nvPr>
        </p:nvSpPr>
        <p:spPr>
          <a:xfrm>
            <a:off x="729450" y="1322450"/>
            <a:ext cx="48909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solidFill>
                  <a:schemeClr val="lt1"/>
                </a:solidFill>
              </a:rPr>
              <a:t>CIS-591 Final Project- Team D6</a:t>
            </a:r>
            <a:endParaRPr>
              <a:solidFill>
                <a:schemeClr val="lt1"/>
              </a:solidFill>
            </a:endParaRPr>
          </a:p>
        </p:txBody>
      </p:sp>
      <p:sp>
        <p:nvSpPr>
          <p:cNvPr id="133" name="Google Shape;133;p18"/>
          <p:cNvSpPr txBox="1">
            <a:spLocks noGrp="1"/>
          </p:cNvSpPr>
          <p:nvPr>
            <p:ph type="subTitle" idx="1"/>
          </p:nvPr>
        </p:nvSpPr>
        <p:spPr>
          <a:xfrm>
            <a:off x="130725" y="4250050"/>
            <a:ext cx="2520300" cy="70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1400" b="1" dirty="0">
              <a:solidFill>
                <a:schemeClr val="lt1"/>
              </a:solidFill>
            </a:endParaRPr>
          </a:p>
        </p:txBody>
      </p:sp>
      <p:sp>
        <p:nvSpPr>
          <p:cNvPr id="134" name="Google Shape;134;p18"/>
          <p:cNvSpPr/>
          <p:nvPr/>
        </p:nvSpPr>
        <p:spPr>
          <a:xfrm>
            <a:off x="182450" y="112950"/>
            <a:ext cx="8757900" cy="225900"/>
          </a:xfrm>
          <a:prstGeom prst="rect">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Tm="22442"/>
    </mc:Choice>
    <mc:Fallback xmlns="">
      <p:transition spd="slow" advTm="2244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7"/>
        <p:cNvGrpSpPr/>
        <p:nvPr/>
      </p:nvGrpSpPr>
      <p:grpSpPr>
        <a:xfrm>
          <a:off x="0" y="0"/>
          <a:ext cx="0" cy="0"/>
          <a:chOff x="0" y="0"/>
          <a:chExt cx="0" cy="0"/>
        </a:xfrm>
      </p:grpSpPr>
      <p:sp>
        <p:nvSpPr>
          <p:cNvPr id="218" name="Google Shape;218;p28"/>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endParaRPr sz="3420"/>
          </a:p>
          <a:p>
            <a:pPr marL="0" lvl="0" indent="0" algn="l" rtl="0">
              <a:spcBef>
                <a:spcPts val="1600"/>
              </a:spcBef>
              <a:spcAft>
                <a:spcPts val="0"/>
              </a:spcAft>
              <a:buSzPts val="990"/>
              <a:buNone/>
            </a:pPr>
            <a:r>
              <a:rPr lang="en-GB" sz="3420">
                <a:solidFill>
                  <a:schemeClr val="dk2"/>
                </a:solidFill>
              </a:rPr>
              <a:t>Sentiment Analysis Results:</a:t>
            </a:r>
            <a:endParaRPr sz="3420">
              <a:solidFill>
                <a:schemeClr val="dk2"/>
              </a:solidFill>
            </a:endParaRPr>
          </a:p>
          <a:p>
            <a:pPr marL="0" lvl="0" indent="0" algn="l" rtl="0">
              <a:spcBef>
                <a:spcPts val="1600"/>
              </a:spcBef>
              <a:spcAft>
                <a:spcPts val="0"/>
              </a:spcAft>
              <a:buSzPts val="990"/>
              <a:buNone/>
            </a:pPr>
            <a:endParaRPr sz="3420"/>
          </a:p>
          <a:p>
            <a:pPr marL="0" lvl="0" indent="0" algn="l" rtl="0">
              <a:spcBef>
                <a:spcPts val="1600"/>
              </a:spcBef>
              <a:spcAft>
                <a:spcPts val="1600"/>
              </a:spcAft>
              <a:buSzPts val="990"/>
              <a:buNone/>
            </a:pPr>
            <a:endParaRPr sz="2220"/>
          </a:p>
        </p:txBody>
      </p:sp>
    </p:spTree>
  </p:cSld>
  <p:clrMapOvr>
    <a:masterClrMapping/>
  </p:clrMapOvr>
  <mc:AlternateContent xmlns:mc="http://schemas.openxmlformats.org/markup-compatibility/2006" xmlns:p14="http://schemas.microsoft.com/office/powerpoint/2010/main">
    <mc:Choice Requires="p14">
      <p:transition spd="slow" p14:dur="2000" advTm="43068"/>
    </mc:Choice>
    <mc:Fallback xmlns="">
      <p:transition spd="slow" advTm="4306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2"/>
        <p:cNvGrpSpPr/>
        <p:nvPr/>
      </p:nvGrpSpPr>
      <p:grpSpPr>
        <a:xfrm>
          <a:off x="0" y="0"/>
          <a:ext cx="0" cy="0"/>
          <a:chOff x="0" y="0"/>
          <a:chExt cx="0" cy="0"/>
        </a:xfrm>
      </p:grpSpPr>
      <p:sp>
        <p:nvSpPr>
          <p:cNvPr id="223" name="Google Shape;223;p29"/>
          <p:cNvSpPr txBox="1"/>
          <p:nvPr/>
        </p:nvSpPr>
        <p:spPr>
          <a:xfrm>
            <a:off x="5281475" y="3430588"/>
            <a:ext cx="1479000" cy="7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FFFFFF"/>
                </a:solidFill>
              </a:rPr>
              <a:t>QUICK TIP</a:t>
            </a:r>
            <a:endParaRPr sz="700">
              <a:solidFill>
                <a:srgbClr val="FFFFFF"/>
              </a:solidFill>
            </a:endParaRPr>
          </a:p>
          <a:p>
            <a:pPr marL="0" lvl="0" indent="0" algn="l" rtl="0">
              <a:lnSpc>
                <a:spcPct val="115000"/>
              </a:lnSpc>
              <a:spcBef>
                <a:spcPts val="0"/>
              </a:spcBef>
              <a:spcAft>
                <a:spcPts val="0"/>
              </a:spcAft>
              <a:buNone/>
            </a:pPr>
            <a:r>
              <a:rPr lang="en-GB" sz="700">
                <a:solidFill>
                  <a:srgbClr val="D9F0FF"/>
                </a:solidFill>
              </a:rPr>
              <a:t>Try right clicking on a photo and using "Replace Image" to show your own photo.</a:t>
            </a:r>
            <a:endParaRPr sz="700">
              <a:solidFill>
                <a:srgbClr val="D9F0FF"/>
              </a:solidFill>
            </a:endParaRPr>
          </a:p>
        </p:txBody>
      </p:sp>
      <p:pic>
        <p:nvPicPr>
          <p:cNvPr id="224" name="Google Shape;224;p29"/>
          <p:cNvPicPr preferRelativeResize="0"/>
          <p:nvPr/>
        </p:nvPicPr>
        <p:blipFill>
          <a:blip r:embed="rId3">
            <a:alphaModFix/>
          </a:blip>
          <a:stretch>
            <a:fillRect/>
          </a:stretch>
        </p:blipFill>
        <p:spPr>
          <a:xfrm>
            <a:off x="1258325" y="1259325"/>
            <a:ext cx="6627348" cy="3688428"/>
          </a:xfrm>
          <a:prstGeom prst="rect">
            <a:avLst/>
          </a:prstGeom>
          <a:noFill/>
          <a:ln>
            <a:noFill/>
          </a:ln>
        </p:spPr>
      </p:pic>
      <p:sp>
        <p:nvSpPr>
          <p:cNvPr id="225" name="Google Shape;225;p29"/>
          <p:cNvSpPr txBox="1"/>
          <p:nvPr/>
        </p:nvSpPr>
        <p:spPr>
          <a:xfrm>
            <a:off x="837975" y="642950"/>
            <a:ext cx="5504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Lato"/>
                <a:ea typeface="Lato"/>
                <a:cs typeface="Lato"/>
                <a:sym typeface="Lato"/>
              </a:rPr>
              <a:t>Understanding the Data through Word Cloud:</a:t>
            </a:r>
            <a:endParaRPr b="1">
              <a:latin typeface="Lato"/>
              <a:ea typeface="Lato"/>
              <a:cs typeface="Lato"/>
              <a:sym typeface="Lato"/>
            </a:endParaRPr>
          </a:p>
        </p:txBody>
      </p:sp>
    </p:spTree>
  </p:cSld>
  <p:clrMapOvr>
    <a:masterClrMapping/>
  </p:clrMapOvr>
  <mc:AlternateContent xmlns:mc="http://schemas.openxmlformats.org/markup-compatibility/2006" xmlns:p14="http://schemas.microsoft.com/office/powerpoint/2010/main">
    <mc:Choice Requires="p14">
      <p:transition spd="slow" p14:dur="2000" advTm="22801"/>
    </mc:Choice>
    <mc:Fallback xmlns="">
      <p:transition spd="slow" advTm="2280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9"/>
        <p:cNvGrpSpPr/>
        <p:nvPr/>
      </p:nvGrpSpPr>
      <p:grpSpPr>
        <a:xfrm>
          <a:off x="0" y="0"/>
          <a:ext cx="0" cy="0"/>
          <a:chOff x="0" y="0"/>
          <a:chExt cx="0" cy="0"/>
        </a:xfrm>
      </p:grpSpPr>
      <p:pic>
        <p:nvPicPr>
          <p:cNvPr id="230" name="Google Shape;230;p30"/>
          <p:cNvPicPr preferRelativeResize="0"/>
          <p:nvPr/>
        </p:nvPicPr>
        <p:blipFill>
          <a:blip r:embed="rId3">
            <a:alphaModFix/>
          </a:blip>
          <a:stretch>
            <a:fillRect/>
          </a:stretch>
        </p:blipFill>
        <p:spPr>
          <a:xfrm>
            <a:off x="537900" y="858550"/>
            <a:ext cx="7911798" cy="3836150"/>
          </a:xfrm>
          <a:prstGeom prst="rect">
            <a:avLst/>
          </a:prstGeom>
          <a:noFill/>
          <a:ln>
            <a:noFill/>
          </a:ln>
        </p:spPr>
      </p:pic>
      <p:sp>
        <p:nvSpPr>
          <p:cNvPr id="231" name="Google Shape;231;p30"/>
          <p:cNvSpPr txBox="1"/>
          <p:nvPr/>
        </p:nvSpPr>
        <p:spPr>
          <a:xfrm>
            <a:off x="6764900" y="1241275"/>
            <a:ext cx="58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solidFill>
                  <a:srgbClr val="008FFF"/>
                </a:solidFill>
                <a:latin typeface="Lato"/>
                <a:ea typeface="Lato"/>
                <a:cs typeface="Lato"/>
                <a:sym typeface="Lato"/>
              </a:rPr>
              <a:t>0.78</a:t>
            </a:r>
            <a:endParaRPr b="1">
              <a:solidFill>
                <a:srgbClr val="008FFF"/>
              </a:solidFill>
              <a:latin typeface="Lato"/>
              <a:ea typeface="Lato"/>
              <a:cs typeface="Lato"/>
              <a:sym typeface="Lato"/>
            </a:endParaRPr>
          </a:p>
        </p:txBody>
      </p:sp>
      <p:sp>
        <p:nvSpPr>
          <p:cNvPr id="232" name="Google Shape;232;p30"/>
          <p:cNvSpPr txBox="1"/>
          <p:nvPr/>
        </p:nvSpPr>
        <p:spPr>
          <a:xfrm>
            <a:off x="1344725" y="2453150"/>
            <a:ext cx="711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solidFill>
                  <a:srgbClr val="008FFF"/>
                </a:solidFill>
                <a:latin typeface="Lato"/>
                <a:ea typeface="Lato"/>
                <a:cs typeface="Lato"/>
                <a:sym typeface="Lato"/>
              </a:rPr>
              <a:t>-0.79</a:t>
            </a:r>
            <a:endParaRPr b="1">
              <a:solidFill>
                <a:srgbClr val="008FFF"/>
              </a:solidFill>
              <a:latin typeface="Lato"/>
              <a:ea typeface="Lato"/>
              <a:cs typeface="Lato"/>
              <a:sym typeface="Lato"/>
            </a:endParaRPr>
          </a:p>
        </p:txBody>
      </p:sp>
      <p:sp>
        <p:nvSpPr>
          <p:cNvPr id="233" name="Google Shape;233;p30"/>
          <p:cNvSpPr/>
          <p:nvPr/>
        </p:nvSpPr>
        <p:spPr>
          <a:xfrm>
            <a:off x="537900" y="2327050"/>
            <a:ext cx="71400" cy="888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0"/>
          <p:cNvSpPr txBox="1"/>
          <p:nvPr/>
        </p:nvSpPr>
        <p:spPr>
          <a:xfrm rot="-5413584">
            <a:off x="-73557" y="2718073"/>
            <a:ext cx="1062908" cy="26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latin typeface="Lato"/>
                <a:ea typeface="Lato"/>
                <a:cs typeface="Lato"/>
                <a:sym typeface="Lato"/>
              </a:rPr>
              <a:t>Sentiment</a:t>
            </a:r>
            <a:endParaRPr>
              <a:latin typeface="Lato"/>
              <a:ea typeface="Lato"/>
              <a:cs typeface="Lato"/>
              <a:sym typeface="Lato"/>
            </a:endParaRPr>
          </a:p>
        </p:txBody>
      </p:sp>
    </p:spTree>
  </p:cSld>
  <p:clrMapOvr>
    <a:masterClrMapping/>
  </p:clrMapOvr>
  <mc:AlternateContent xmlns:mc="http://schemas.openxmlformats.org/markup-compatibility/2006" xmlns:p14="http://schemas.microsoft.com/office/powerpoint/2010/main">
    <mc:Choice Requires="p14">
      <p:transition spd="slow" p14:dur="2000" advTm="67338"/>
    </mc:Choice>
    <mc:Fallback xmlns="">
      <p:transition spd="slow" advTm="6733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8"/>
        <p:cNvGrpSpPr/>
        <p:nvPr/>
      </p:nvGrpSpPr>
      <p:grpSpPr>
        <a:xfrm>
          <a:off x="0" y="0"/>
          <a:ext cx="0" cy="0"/>
          <a:chOff x="0" y="0"/>
          <a:chExt cx="0" cy="0"/>
        </a:xfrm>
      </p:grpSpPr>
      <p:pic>
        <p:nvPicPr>
          <p:cNvPr id="239" name="Google Shape;239;p31"/>
          <p:cNvPicPr preferRelativeResize="0"/>
          <p:nvPr/>
        </p:nvPicPr>
        <p:blipFill rotWithShape="1">
          <a:blip r:embed="rId3">
            <a:alphaModFix/>
          </a:blip>
          <a:srcRect l="1400" r="-1399"/>
          <a:stretch/>
        </p:blipFill>
        <p:spPr>
          <a:xfrm>
            <a:off x="459400" y="538600"/>
            <a:ext cx="6431874" cy="4465799"/>
          </a:xfrm>
          <a:prstGeom prst="rect">
            <a:avLst/>
          </a:prstGeom>
          <a:noFill/>
          <a:ln>
            <a:noFill/>
          </a:ln>
        </p:spPr>
      </p:pic>
      <p:sp>
        <p:nvSpPr>
          <p:cNvPr id="240" name="Google Shape;240;p31"/>
          <p:cNvSpPr txBox="1"/>
          <p:nvPr/>
        </p:nvSpPr>
        <p:spPr>
          <a:xfrm>
            <a:off x="6272075" y="749075"/>
            <a:ext cx="25767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en-GB"/>
              <a:t>Most of the opinions expressed about ChatGPT appear to be neutral or favorable in tone.</a:t>
            </a:r>
            <a:endParaRPr/>
          </a:p>
          <a:p>
            <a:pPr marL="0" lvl="0" indent="0" algn="l" rtl="0">
              <a:spcBef>
                <a:spcPts val="0"/>
              </a:spcBef>
              <a:spcAft>
                <a:spcPts val="0"/>
              </a:spcAft>
              <a:buNone/>
            </a:pPr>
            <a:endParaRPr>
              <a:latin typeface="Lato"/>
              <a:ea typeface="Lato"/>
              <a:cs typeface="Lato"/>
              <a:sym typeface="Lato"/>
            </a:endParaRPr>
          </a:p>
        </p:txBody>
      </p:sp>
      <p:sp>
        <p:nvSpPr>
          <p:cNvPr id="241" name="Google Shape;241;p31"/>
          <p:cNvSpPr txBox="1"/>
          <p:nvPr/>
        </p:nvSpPr>
        <p:spPr>
          <a:xfrm rot="-5400000" flipH="1">
            <a:off x="-250550" y="2487000"/>
            <a:ext cx="1019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Lato"/>
                <a:ea typeface="Lato"/>
                <a:cs typeface="Lato"/>
                <a:sym typeface="Lato"/>
              </a:rPr>
              <a:t>Frequency</a:t>
            </a:r>
            <a:endParaRPr>
              <a:latin typeface="Lato"/>
              <a:ea typeface="Lato"/>
              <a:cs typeface="Lato"/>
              <a:sym typeface="Lato"/>
            </a:endParaRPr>
          </a:p>
        </p:txBody>
      </p:sp>
    </p:spTree>
  </p:cSld>
  <p:clrMapOvr>
    <a:masterClrMapping/>
  </p:clrMapOvr>
  <mc:AlternateContent xmlns:mc="http://schemas.openxmlformats.org/markup-compatibility/2006" xmlns:p14="http://schemas.microsoft.com/office/powerpoint/2010/main">
    <mc:Choice Requires="p14">
      <p:transition spd="slow" p14:dur="2000" advTm="17749"/>
    </mc:Choice>
    <mc:Fallback xmlns="">
      <p:transition spd="slow" advTm="17749"/>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5"/>
        <p:cNvGrpSpPr/>
        <p:nvPr/>
      </p:nvGrpSpPr>
      <p:grpSpPr>
        <a:xfrm>
          <a:off x="0" y="0"/>
          <a:ext cx="0" cy="0"/>
          <a:chOff x="0" y="0"/>
          <a:chExt cx="0" cy="0"/>
        </a:xfrm>
      </p:grpSpPr>
      <p:sp>
        <p:nvSpPr>
          <p:cNvPr id="246" name="Google Shape;246;p32"/>
          <p:cNvSpPr txBox="1">
            <a:spLocks noGrp="1"/>
          </p:cNvSpPr>
          <p:nvPr>
            <p:ph type="title"/>
          </p:nvPr>
        </p:nvSpPr>
        <p:spPr>
          <a:xfrm>
            <a:off x="727800" y="462350"/>
            <a:ext cx="7688400" cy="212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661">
                <a:solidFill>
                  <a:schemeClr val="dk2"/>
                </a:solidFill>
              </a:rPr>
              <a:t>Stakeholders :</a:t>
            </a:r>
            <a:endParaRPr sz="2661">
              <a:solidFill>
                <a:schemeClr val="dk2"/>
              </a:solidFill>
            </a:endParaRPr>
          </a:p>
          <a:p>
            <a:pPr marL="0" lvl="0" indent="0" algn="l" rtl="0">
              <a:spcBef>
                <a:spcPts val="1600"/>
              </a:spcBef>
              <a:spcAft>
                <a:spcPts val="0"/>
              </a:spcAft>
              <a:buNone/>
            </a:pPr>
            <a:endParaRPr sz="4800"/>
          </a:p>
          <a:p>
            <a:pPr marL="0" lvl="0" indent="0" algn="l" rtl="0">
              <a:spcBef>
                <a:spcPts val="1600"/>
              </a:spcBef>
              <a:spcAft>
                <a:spcPts val="0"/>
              </a:spcAft>
              <a:buNone/>
            </a:pPr>
            <a:endParaRPr sz="2200" b="0"/>
          </a:p>
          <a:p>
            <a:pPr marL="0" lvl="0" indent="0" algn="l" rtl="0">
              <a:spcBef>
                <a:spcPts val="1600"/>
              </a:spcBef>
              <a:spcAft>
                <a:spcPts val="1600"/>
              </a:spcAft>
              <a:buNone/>
            </a:pPr>
            <a:endParaRPr sz="3466"/>
          </a:p>
        </p:txBody>
      </p:sp>
      <p:sp>
        <p:nvSpPr>
          <p:cNvPr id="247" name="Google Shape;247;p32"/>
          <p:cNvSpPr txBox="1"/>
          <p:nvPr/>
        </p:nvSpPr>
        <p:spPr>
          <a:xfrm>
            <a:off x="615425" y="1053000"/>
            <a:ext cx="7686300" cy="4831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a:solidFill>
                  <a:schemeClr val="dk2"/>
                </a:solidFill>
                <a:latin typeface="Times New Roman"/>
                <a:ea typeface="Times New Roman"/>
                <a:cs typeface="Times New Roman"/>
                <a:sym typeface="Times New Roman"/>
              </a:rPr>
              <a:t> </a:t>
            </a:r>
            <a:endParaRPr>
              <a:solidFill>
                <a:schemeClr val="dk2"/>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GB">
                <a:solidFill>
                  <a:srgbClr val="374151"/>
                </a:solidFill>
                <a:latin typeface="Times New Roman"/>
                <a:ea typeface="Times New Roman"/>
                <a:cs typeface="Times New Roman"/>
                <a:sym typeface="Times New Roman"/>
              </a:rPr>
              <a:t>1. Users: Users of the platform who interact with the chat-GPT and are affected by the quality of its responses. They may become dissatisfied or disengaged if the chat-GPT generates inaccurate or nonsensical responses. </a:t>
            </a:r>
            <a:endParaRPr>
              <a:solidFill>
                <a:srgbClr val="37415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a:solidFill>
                <a:srgbClr val="37415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GB">
                <a:solidFill>
                  <a:srgbClr val="374151"/>
                </a:solidFill>
                <a:latin typeface="Times New Roman"/>
                <a:ea typeface="Times New Roman"/>
                <a:cs typeface="Times New Roman"/>
                <a:sym typeface="Times New Roman"/>
              </a:rPr>
              <a:t>2. Company: The company that operates the platform and provides the chat-GPT service to its users. It may experience a decline in user engagement and satisfaction if the chat-GPT is not able to consistently generate high-quality responses. </a:t>
            </a:r>
            <a:endParaRPr>
              <a:solidFill>
                <a:srgbClr val="37415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a:solidFill>
                <a:srgbClr val="37415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GB">
                <a:solidFill>
                  <a:srgbClr val="374151"/>
                </a:solidFill>
                <a:latin typeface="Times New Roman"/>
                <a:ea typeface="Times New Roman"/>
                <a:cs typeface="Times New Roman"/>
                <a:sym typeface="Times New Roman"/>
              </a:rPr>
              <a:t>3. Customer Support Team: The customer support team may receive more complaints from users if the chat-GPT generates inaccurate or nonsensical responses. They may need to spend more time addressing these complaints and ensuring that users are satisfied with the platform. </a:t>
            </a:r>
            <a:endParaRPr>
              <a:solidFill>
                <a:srgbClr val="37415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a:solidFill>
                <a:srgbClr val="37415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GB">
                <a:solidFill>
                  <a:srgbClr val="374151"/>
                </a:solidFill>
                <a:latin typeface="Times New Roman"/>
                <a:ea typeface="Times New Roman"/>
                <a:cs typeface="Times New Roman"/>
                <a:sym typeface="Times New Roman"/>
              </a:rPr>
              <a:t>4. Developers: The developers who are responsible for building and maintaining the chat-GPT may need to spend more time and resources improving the accuracy and reliability of the system</a:t>
            </a:r>
            <a:endParaRPr>
              <a:solidFill>
                <a:srgbClr val="374151"/>
              </a:solidFill>
              <a:latin typeface="Times New Roman"/>
              <a:ea typeface="Times New Roman"/>
              <a:cs typeface="Times New Roman"/>
              <a:sym typeface="Times New Roman"/>
            </a:endParaRPr>
          </a:p>
          <a:p>
            <a:pPr marL="0" lvl="0" indent="0" algn="l" rtl="0">
              <a:lnSpc>
                <a:spcPct val="115000"/>
              </a:lnSpc>
              <a:spcBef>
                <a:spcPts val="1700"/>
              </a:spcBef>
              <a:spcAft>
                <a:spcPts val="0"/>
              </a:spcAft>
              <a:buNone/>
            </a:pPr>
            <a:endParaRPr>
              <a:solidFill>
                <a:srgbClr val="37415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2"/>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2000" advTm="101120"/>
    </mc:Choice>
    <mc:Fallback xmlns="">
      <p:transition spd="slow" advTm="10112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1"/>
        <p:cNvGrpSpPr/>
        <p:nvPr/>
      </p:nvGrpSpPr>
      <p:grpSpPr>
        <a:xfrm>
          <a:off x="0" y="0"/>
          <a:ext cx="0" cy="0"/>
          <a:chOff x="0" y="0"/>
          <a:chExt cx="0" cy="0"/>
        </a:xfrm>
      </p:grpSpPr>
      <p:sp>
        <p:nvSpPr>
          <p:cNvPr id="252" name="Google Shape;252;p33"/>
          <p:cNvSpPr txBox="1">
            <a:spLocks noGrp="1"/>
          </p:cNvSpPr>
          <p:nvPr>
            <p:ph type="title"/>
          </p:nvPr>
        </p:nvSpPr>
        <p:spPr>
          <a:xfrm>
            <a:off x="727800" y="462350"/>
            <a:ext cx="7688400" cy="212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661" b="0">
                <a:solidFill>
                  <a:schemeClr val="dk2"/>
                </a:solidFill>
                <a:latin typeface="Raleway ExtraBold"/>
                <a:ea typeface="Raleway ExtraBold"/>
                <a:cs typeface="Raleway ExtraBold"/>
                <a:sym typeface="Raleway ExtraBold"/>
              </a:rPr>
              <a:t>Possible Actions</a:t>
            </a:r>
            <a:r>
              <a:rPr lang="en-GB" sz="2661">
                <a:solidFill>
                  <a:schemeClr val="dk2"/>
                </a:solidFill>
              </a:rPr>
              <a:t>:</a:t>
            </a:r>
            <a:r>
              <a:rPr lang="en-GB" sz="4800">
                <a:solidFill>
                  <a:schemeClr val="dk2"/>
                </a:solidFill>
                <a:latin typeface="Times New Roman"/>
                <a:ea typeface="Times New Roman"/>
                <a:cs typeface="Times New Roman"/>
                <a:sym typeface="Times New Roman"/>
              </a:rPr>
              <a:t> </a:t>
            </a:r>
            <a:endParaRPr sz="4800">
              <a:solidFill>
                <a:schemeClr val="dk2"/>
              </a:solidFill>
              <a:latin typeface="Times New Roman"/>
              <a:ea typeface="Times New Roman"/>
              <a:cs typeface="Times New Roman"/>
              <a:sym typeface="Times New Roman"/>
            </a:endParaRPr>
          </a:p>
          <a:p>
            <a:pPr marL="0" lvl="0" indent="0" algn="l" rtl="0">
              <a:spcBef>
                <a:spcPts val="1600"/>
              </a:spcBef>
              <a:spcAft>
                <a:spcPts val="0"/>
              </a:spcAft>
              <a:buNone/>
            </a:pPr>
            <a:endParaRPr sz="4800"/>
          </a:p>
          <a:p>
            <a:pPr marL="0" lvl="0" indent="0" algn="l" rtl="0">
              <a:spcBef>
                <a:spcPts val="1600"/>
              </a:spcBef>
              <a:spcAft>
                <a:spcPts val="0"/>
              </a:spcAft>
              <a:buNone/>
            </a:pPr>
            <a:endParaRPr sz="2200" b="0"/>
          </a:p>
          <a:p>
            <a:pPr marL="0" lvl="0" indent="0" algn="l" rtl="0">
              <a:spcBef>
                <a:spcPts val="1600"/>
              </a:spcBef>
              <a:spcAft>
                <a:spcPts val="1600"/>
              </a:spcAft>
              <a:buNone/>
            </a:pPr>
            <a:endParaRPr sz="3466"/>
          </a:p>
        </p:txBody>
      </p:sp>
      <p:sp>
        <p:nvSpPr>
          <p:cNvPr id="253" name="Google Shape;253;p33"/>
          <p:cNvSpPr txBox="1"/>
          <p:nvPr/>
        </p:nvSpPr>
        <p:spPr>
          <a:xfrm>
            <a:off x="609550" y="1479225"/>
            <a:ext cx="7686300" cy="263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a:solidFill>
                  <a:schemeClr val="dk2"/>
                </a:solidFill>
                <a:latin typeface="Lato"/>
                <a:ea typeface="Lato"/>
                <a:cs typeface="Lato"/>
                <a:sym typeface="Lato"/>
              </a:rPr>
              <a:t> </a:t>
            </a:r>
            <a:endParaRPr>
              <a:solidFill>
                <a:schemeClr val="dk2"/>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chemeClr val="dk2"/>
              </a:buClr>
              <a:buSzPts val="1100"/>
              <a:buFont typeface="Times New Roman"/>
              <a:buAutoNum type="arabicPeriod"/>
            </a:pPr>
            <a:r>
              <a:rPr lang="en-GB">
                <a:solidFill>
                  <a:schemeClr val="dk2"/>
                </a:solidFill>
                <a:latin typeface="Times New Roman"/>
                <a:ea typeface="Times New Roman"/>
                <a:cs typeface="Times New Roman"/>
                <a:sym typeface="Times New Roman"/>
              </a:rPr>
              <a:t>Collect and analyze user feedback to improve the chat-GPT's performance</a:t>
            </a:r>
            <a:endParaRPr>
              <a:solidFill>
                <a:schemeClr val="dk2"/>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chemeClr val="dk2"/>
              </a:buClr>
              <a:buSzPts val="1100"/>
              <a:buFont typeface="Times New Roman"/>
              <a:buAutoNum type="arabicPeriod"/>
            </a:pPr>
            <a:r>
              <a:rPr lang="en-GB">
                <a:solidFill>
                  <a:schemeClr val="dk2"/>
                </a:solidFill>
                <a:latin typeface="Times New Roman"/>
                <a:ea typeface="Times New Roman"/>
                <a:cs typeface="Times New Roman"/>
                <a:sym typeface="Times New Roman"/>
              </a:rPr>
              <a:t>Improve the quality of training data by adding diverse and representative data, removing low-quality data, and adjusting the weighting of data points</a:t>
            </a:r>
            <a:endParaRPr>
              <a:solidFill>
                <a:schemeClr val="dk2"/>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chemeClr val="dk2"/>
              </a:buClr>
              <a:buSzPts val="1100"/>
              <a:buFont typeface="Times New Roman"/>
              <a:buAutoNum type="arabicPeriod"/>
            </a:pPr>
            <a:r>
              <a:rPr lang="en-GB">
                <a:solidFill>
                  <a:schemeClr val="dk2"/>
                </a:solidFill>
                <a:latin typeface="Times New Roman"/>
                <a:ea typeface="Times New Roman"/>
                <a:cs typeface="Times New Roman"/>
                <a:sym typeface="Times New Roman"/>
              </a:rPr>
              <a:t>Implement quality checks to identify and filter out inaccurate or nonsensical responses</a:t>
            </a:r>
            <a:endParaRPr>
              <a:solidFill>
                <a:schemeClr val="dk2"/>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chemeClr val="dk2"/>
              </a:buClr>
              <a:buSzPts val="1100"/>
              <a:buFont typeface="Times New Roman"/>
              <a:buAutoNum type="arabicPeriod"/>
            </a:pPr>
            <a:r>
              <a:rPr lang="en-GB">
                <a:solidFill>
                  <a:schemeClr val="dk2"/>
                </a:solidFill>
                <a:latin typeface="Times New Roman"/>
                <a:ea typeface="Times New Roman"/>
                <a:cs typeface="Times New Roman"/>
                <a:sym typeface="Times New Roman"/>
              </a:rPr>
              <a:t>Provide better documentation and guidelines to help users interact with the chat-GPT more effectively</a:t>
            </a:r>
            <a:endParaRPr>
              <a:solidFill>
                <a:schemeClr val="dk2"/>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chemeClr val="dk2"/>
              </a:buClr>
              <a:buSzPts val="1100"/>
              <a:buFont typeface="Times New Roman"/>
              <a:buAutoNum type="arabicPeriod"/>
            </a:pPr>
            <a:r>
              <a:rPr lang="en-GB">
                <a:solidFill>
                  <a:schemeClr val="dk2"/>
                </a:solidFill>
                <a:latin typeface="Times New Roman"/>
                <a:ea typeface="Times New Roman"/>
                <a:cs typeface="Times New Roman"/>
                <a:sym typeface="Times New Roman"/>
              </a:rPr>
              <a:t>Regularly update the chat-GPT with the latest models and algorithms to improve its performance over time</a:t>
            </a:r>
            <a:endParaRPr>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2"/>
              </a:solidFill>
              <a:latin typeface="Lato"/>
              <a:ea typeface="Lato"/>
              <a:cs typeface="Lato"/>
              <a:sym typeface="Lato"/>
            </a:endParaRPr>
          </a:p>
        </p:txBody>
      </p:sp>
    </p:spTree>
  </p:cSld>
  <p:clrMapOvr>
    <a:masterClrMapping/>
  </p:clrMapOvr>
  <mc:AlternateContent xmlns:mc="http://schemas.openxmlformats.org/markup-compatibility/2006" xmlns:p14="http://schemas.microsoft.com/office/powerpoint/2010/main">
    <mc:Choice Requires="p14">
      <p:transition spd="slow" p14:dur="2000" advTm="91360"/>
    </mc:Choice>
    <mc:Fallback xmlns="">
      <p:transition spd="slow" advTm="9136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7"/>
        <p:cNvGrpSpPr/>
        <p:nvPr/>
      </p:nvGrpSpPr>
      <p:grpSpPr>
        <a:xfrm>
          <a:off x="0" y="0"/>
          <a:ext cx="0" cy="0"/>
          <a:chOff x="0" y="0"/>
          <a:chExt cx="0" cy="0"/>
        </a:xfrm>
      </p:grpSpPr>
      <p:sp>
        <p:nvSpPr>
          <p:cNvPr id="258" name="Google Shape;258;p34"/>
          <p:cNvSpPr txBox="1">
            <a:spLocks noGrp="1"/>
          </p:cNvSpPr>
          <p:nvPr>
            <p:ph type="title"/>
          </p:nvPr>
        </p:nvSpPr>
        <p:spPr>
          <a:xfrm>
            <a:off x="727800" y="462350"/>
            <a:ext cx="7688400" cy="212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577">
                <a:solidFill>
                  <a:srgbClr val="000000"/>
                </a:solidFill>
              </a:rPr>
              <a:t>References</a:t>
            </a:r>
            <a:r>
              <a:rPr lang="en-GB" sz="2022">
                <a:solidFill>
                  <a:srgbClr val="000000"/>
                </a:solidFill>
                <a:latin typeface="Lato"/>
                <a:ea typeface="Lato"/>
                <a:cs typeface="Lato"/>
                <a:sym typeface="Lato"/>
              </a:rPr>
              <a:t>:</a:t>
            </a:r>
            <a:r>
              <a:rPr lang="en-GB" sz="4800">
                <a:solidFill>
                  <a:schemeClr val="dk2"/>
                </a:solidFill>
              </a:rPr>
              <a:t> </a:t>
            </a:r>
            <a:endParaRPr sz="4800">
              <a:solidFill>
                <a:schemeClr val="dk2"/>
              </a:solidFill>
            </a:endParaRPr>
          </a:p>
          <a:p>
            <a:pPr marL="0" lvl="0" indent="0" algn="l" rtl="0">
              <a:spcBef>
                <a:spcPts val="0"/>
              </a:spcBef>
              <a:spcAft>
                <a:spcPts val="0"/>
              </a:spcAft>
              <a:buNone/>
            </a:pPr>
            <a:endParaRPr sz="4800"/>
          </a:p>
          <a:p>
            <a:pPr marL="0" lvl="0" indent="0" algn="l" rtl="0">
              <a:spcBef>
                <a:spcPts val="1600"/>
              </a:spcBef>
              <a:spcAft>
                <a:spcPts val="0"/>
              </a:spcAft>
              <a:buNone/>
            </a:pPr>
            <a:endParaRPr sz="2200" b="0"/>
          </a:p>
          <a:p>
            <a:pPr marL="0" lvl="0" indent="0" algn="l" rtl="0">
              <a:spcBef>
                <a:spcPts val="1600"/>
              </a:spcBef>
              <a:spcAft>
                <a:spcPts val="1600"/>
              </a:spcAft>
              <a:buNone/>
            </a:pPr>
            <a:endParaRPr sz="3466"/>
          </a:p>
        </p:txBody>
      </p:sp>
      <p:sp>
        <p:nvSpPr>
          <p:cNvPr id="259" name="Google Shape;259;p34"/>
          <p:cNvSpPr txBox="1"/>
          <p:nvPr/>
        </p:nvSpPr>
        <p:spPr>
          <a:xfrm>
            <a:off x="675000" y="1217475"/>
            <a:ext cx="7686300" cy="34170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en-GB">
                <a:solidFill>
                  <a:schemeClr val="dk2"/>
                </a:solidFill>
                <a:latin typeface="Lato"/>
                <a:ea typeface="Lato"/>
                <a:cs typeface="Lato"/>
                <a:sym typeface="Lato"/>
              </a:rPr>
              <a:t> </a:t>
            </a:r>
            <a:r>
              <a:rPr lang="en-GB">
                <a:solidFill>
                  <a:schemeClr val="dk2"/>
                </a:solidFill>
                <a:latin typeface="Times New Roman"/>
                <a:ea typeface="Times New Roman"/>
                <a:cs typeface="Times New Roman"/>
                <a:sym typeface="Times New Roman"/>
              </a:rPr>
              <a:t>1)PRAW : </a:t>
            </a:r>
            <a:r>
              <a:rPr lang="en-GB" u="sng">
                <a:solidFill>
                  <a:schemeClr val="accent5"/>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https://praw.readthedocs.io/en/stable/</a:t>
            </a:r>
            <a:endParaRPr>
              <a:solidFill>
                <a:schemeClr val="dk2"/>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r>
              <a:rPr lang="en-GB">
                <a:solidFill>
                  <a:schemeClr val="dk2"/>
                </a:solidFill>
                <a:latin typeface="Times New Roman"/>
                <a:ea typeface="Times New Roman"/>
                <a:cs typeface="Times New Roman"/>
                <a:sym typeface="Times New Roman"/>
              </a:rPr>
              <a:t>2)LDA:</a:t>
            </a:r>
            <a:r>
              <a:rPr lang="en-GB" u="sng">
                <a:solidFill>
                  <a:schemeClr val="accent5"/>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https://towardsdatascience.com/let-us-extract-some-topics-from-text-data-part-i-latent-dirichlet-allocation-lda-e335ee3e5fa4</a:t>
            </a:r>
            <a:endParaRPr>
              <a:solidFill>
                <a:schemeClr val="dk2"/>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r>
              <a:rPr lang="en-GB">
                <a:solidFill>
                  <a:schemeClr val="dk2"/>
                </a:solidFill>
                <a:latin typeface="Times New Roman"/>
                <a:ea typeface="Times New Roman"/>
                <a:cs typeface="Times New Roman"/>
                <a:sym typeface="Times New Roman"/>
              </a:rPr>
              <a:t>3)Data Sources </a:t>
            </a:r>
            <a:endParaRPr>
              <a:solidFill>
                <a:schemeClr val="dk2"/>
              </a:solidFill>
              <a:latin typeface="Times New Roman"/>
              <a:ea typeface="Times New Roman"/>
              <a:cs typeface="Times New Roman"/>
              <a:sym typeface="Times New Roman"/>
            </a:endParaRPr>
          </a:p>
          <a:p>
            <a:pPr marL="457200" lvl="0" indent="-317500" algn="l" rtl="0">
              <a:lnSpc>
                <a:spcPct val="200000"/>
              </a:lnSpc>
              <a:spcBef>
                <a:spcPts val="0"/>
              </a:spcBef>
              <a:spcAft>
                <a:spcPts val="0"/>
              </a:spcAft>
              <a:buClr>
                <a:schemeClr val="dk2"/>
              </a:buClr>
              <a:buSzPts val="1400"/>
              <a:buFont typeface="Times New Roman"/>
              <a:buChar char="●"/>
            </a:pPr>
            <a:r>
              <a:rPr lang="en-GB">
                <a:solidFill>
                  <a:schemeClr val="dk2"/>
                </a:solidFill>
                <a:latin typeface="Times New Roman"/>
                <a:ea typeface="Times New Roman"/>
                <a:cs typeface="Times New Roman"/>
                <a:sym typeface="Times New Roman"/>
              </a:rPr>
              <a:t>Twitter : </a:t>
            </a:r>
            <a:r>
              <a:rPr lang="en-GB" u="sng">
                <a:solidFill>
                  <a:schemeClr val="accent5"/>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https://twitter.com/</a:t>
            </a:r>
            <a:endParaRPr>
              <a:solidFill>
                <a:schemeClr val="dk2"/>
              </a:solidFill>
              <a:latin typeface="Times New Roman"/>
              <a:ea typeface="Times New Roman"/>
              <a:cs typeface="Times New Roman"/>
              <a:sym typeface="Times New Roman"/>
            </a:endParaRPr>
          </a:p>
          <a:p>
            <a:pPr marL="457200" lvl="0" indent="-317500" algn="l" rtl="0">
              <a:lnSpc>
                <a:spcPct val="200000"/>
              </a:lnSpc>
              <a:spcBef>
                <a:spcPts val="0"/>
              </a:spcBef>
              <a:spcAft>
                <a:spcPts val="0"/>
              </a:spcAft>
              <a:buClr>
                <a:schemeClr val="dk2"/>
              </a:buClr>
              <a:buSzPts val="1400"/>
              <a:buFont typeface="Times New Roman"/>
              <a:buChar char="●"/>
            </a:pPr>
            <a:r>
              <a:rPr lang="en-GB">
                <a:solidFill>
                  <a:schemeClr val="dk2"/>
                </a:solidFill>
                <a:latin typeface="Times New Roman"/>
                <a:ea typeface="Times New Roman"/>
                <a:cs typeface="Times New Roman"/>
                <a:sym typeface="Times New Roman"/>
              </a:rPr>
              <a:t>Reddit:</a:t>
            </a:r>
            <a:r>
              <a:rPr lang="en-GB" u="sng">
                <a:solidFill>
                  <a:schemeClr val="accent5"/>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https://www.reddit.com/</a:t>
            </a:r>
            <a:endParaRPr>
              <a:solidFill>
                <a:schemeClr val="dk2"/>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r>
              <a:rPr lang="en-GB">
                <a:solidFill>
                  <a:schemeClr val="dk2"/>
                </a:solidFill>
                <a:latin typeface="Times New Roman"/>
                <a:ea typeface="Times New Roman"/>
                <a:cs typeface="Times New Roman"/>
                <a:sym typeface="Times New Roman"/>
              </a:rPr>
              <a:t>4)</a:t>
            </a:r>
            <a:r>
              <a:rPr lang="en-GB" u="sng">
                <a:solidFill>
                  <a:schemeClr val="accent5"/>
                </a:solid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https://bernardmarr.com/chatgpt-what-are-hallucinations-and-why-are-they-a-problem-for-ai-systems/</a:t>
            </a:r>
            <a:endParaRPr sz="800">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2"/>
              </a:solidFill>
              <a:latin typeface="Lato"/>
              <a:ea typeface="Lato"/>
              <a:cs typeface="Lato"/>
              <a:sym typeface="Lato"/>
            </a:endParaRPr>
          </a:p>
        </p:txBody>
      </p:sp>
    </p:spTree>
  </p:cSld>
  <p:clrMapOvr>
    <a:masterClrMapping/>
  </p:clrMapOvr>
  <mc:AlternateContent xmlns:mc="http://schemas.openxmlformats.org/markup-compatibility/2006" xmlns:p14="http://schemas.microsoft.com/office/powerpoint/2010/main">
    <mc:Choice Requires="p14">
      <p:transition spd="slow" p14:dur="2000" advTm="10369"/>
    </mc:Choice>
    <mc:Fallback xmlns="">
      <p:transition spd="slow" advTm="10369"/>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3"/>
        <p:cNvGrpSpPr/>
        <p:nvPr/>
      </p:nvGrpSpPr>
      <p:grpSpPr>
        <a:xfrm>
          <a:off x="0" y="0"/>
          <a:ext cx="0" cy="0"/>
          <a:chOff x="0" y="0"/>
          <a:chExt cx="0" cy="0"/>
        </a:xfrm>
      </p:grpSpPr>
      <p:sp>
        <p:nvSpPr>
          <p:cNvPr id="264" name="Google Shape;264;p35"/>
          <p:cNvSpPr txBox="1">
            <a:spLocks noGrp="1"/>
          </p:cNvSpPr>
          <p:nvPr>
            <p:ph type="title"/>
          </p:nvPr>
        </p:nvSpPr>
        <p:spPr>
          <a:xfrm>
            <a:off x="721225" y="1318650"/>
            <a:ext cx="3300900" cy="13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0A0E12"/>
                </a:solidFill>
              </a:rPr>
              <a:t>Business Problem </a:t>
            </a:r>
            <a:endParaRPr>
              <a:solidFill>
                <a:srgbClr val="0A0E12"/>
              </a:solidFill>
            </a:endParaRPr>
          </a:p>
        </p:txBody>
      </p:sp>
      <p:sp>
        <p:nvSpPr>
          <p:cNvPr id="147" name="Google Shape;147;p20"/>
          <p:cNvSpPr txBox="1">
            <a:spLocks noGrp="1"/>
          </p:cNvSpPr>
          <p:nvPr>
            <p:ph type="body" idx="1"/>
          </p:nvPr>
        </p:nvSpPr>
        <p:spPr>
          <a:xfrm>
            <a:off x="788475" y="1801650"/>
            <a:ext cx="7122900" cy="1540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SzPts val="852"/>
              <a:buNone/>
            </a:pPr>
            <a:r>
              <a:rPr lang="en-GB" sz="1400">
                <a:solidFill>
                  <a:srgbClr val="0A0E12"/>
                </a:solidFill>
                <a:latin typeface="Times New Roman"/>
                <a:ea typeface="Times New Roman"/>
                <a:cs typeface="Times New Roman"/>
                <a:sym typeface="Times New Roman"/>
              </a:rPr>
              <a:t>Due to the occasional generation of</a:t>
            </a:r>
            <a:r>
              <a:rPr lang="en-GB" sz="1400" b="1">
                <a:solidFill>
                  <a:srgbClr val="0A0E12"/>
                </a:solidFill>
                <a:latin typeface="Times New Roman"/>
                <a:ea typeface="Times New Roman"/>
                <a:cs typeface="Times New Roman"/>
                <a:sym typeface="Times New Roman"/>
              </a:rPr>
              <a:t> inaccurate or nonsensical responses</a:t>
            </a:r>
            <a:r>
              <a:rPr lang="en-GB" sz="1400">
                <a:solidFill>
                  <a:srgbClr val="0A0E12"/>
                </a:solidFill>
                <a:latin typeface="Times New Roman"/>
                <a:ea typeface="Times New Roman"/>
                <a:cs typeface="Times New Roman"/>
                <a:sym typeface="Times New Roman"/>
              </a:rPr>
              <a:t> by the </a:t>
            </a:r>
            <a:r>
              <a:rPr lang="en-GB" sz="1400" b="1">
                <a:solidFill>
                  <a:srgbClr val="0A0E12"/>
                </a:solidFill>
                <a:latin typeface="Times New Roman"/>
                <a:ea typeface="Times New Roman"/>
                <a:cs typeface="Times New Roman"/>
                <a:sym typeface="Times New Roman"/>
              </a:rPr>
              <a:t>chat-GPT</a:t>
            </a:r>
            <a:r>
              <a:rPr lang="en-GB" sz="1400">
                <a:solidFill>
                  <a:srgbClr val="0A0E12"/>
                </a:solidFill>
                <a:latin typeface="Times New Roman"/>
                <a:ea typeface="Times New Roman"/>
                <a:cs typeface="Times New Roman"/>
                <a:sym typeface="Times New Roman"/>
              </a:rPr>
              <a:t>, our users are experiencing a </a:t>
            </a:r>
            <a:r>
              <a:rPr lang="en-GB" sz="1400" b="1">
                <a:solidFill>
                  <a:srgbClr val="0A0E12"/>
                </a:solidFill>
                <a:latin typeface="Times New Roman"/>
                <a:ea typeface="Times New Roman"/>
                <a:cs typeface="Times New Roman"/>
                <a:sym typeface="Times New Roman"/>
              </a:rPr>
              <a:t>suboptimal experience</a:t>
            </a:r>
            <a:r>
              <a:rPr lang="en-GB" sz="1400">
                <a:solidFill>
                  <a:srgbClr val="0A0E12"/>
                </a:solidFill>
                <a:latin typeface="Times New Roman"/>
                <a:ea typeface="Times New Roman"/>
                <a:cs typeface="Times New Roman"/>
                <a:sym typeface="Times New Roman"/>
              </a:rPr>
              <a:t>, resulting in </a:t>
            </a:r>
            <a:r>
              <a:rPr lang="en-GB" sz="1400" b="1">
                <a:solidFill>
                  <a:srgbClr val="0A0E12"/>
                </a:solidFill>
                <a:latin typeface="Times New Roman"/>
                <a:ea typeface="Times New Roman"/>
                <a:cs typeface="Times New Roman"/>
                <a:sym typeface="Times New Roman"/>
              </a:rPr>
              <a:t>decreased satisfaction </a:t>
            </a:r>
            <a:r>
              <a:rPr lang="en-GB" sz="1400">
                <a:solidFill>
                  <a:srgbClr val="0A0E12"/>
                </a:solidFill>
                <a:latin typeface="Times New Roman"/>
                <a:ea typeface="Times New Roman"/>
                <a:cs typeface="Times New Roman"/>
                <a:sym typeface="Times New Roman"/>
              </a:rPr>
              <a:t>and engagement with our platform. We need to improve the accuracy and reliability of our chat-GPT to ensure that it consistently generates high-quality responses to user prompts, ultimately enhancing the user experience and driving user engagement.</a:t>
            </a:r>
            <a:endParaRPr sz="1400">
              <a:solidFill>
                <a:srgbClr val="0A0E12"/>
              </a:solidFill>
              <a:latin typeface="Times New Roman"/>
              <a:ea typeface="Times New Roman"/>
              <a:cs typeface="Times New Roman"/>
              <a:sym typeface="Times New Roman"/>
            </a:endParaRPr>
          </a:p>
          <a:p>
            <a:pPr marL="0" lvl="0" indent="0" algn="l" rtl="0">
              <a:spcBef>
                <a:spcPts val="0"/>
              </a:spcBef>
              <a:spcAft>
                <a:spcPts val="1200"/>
              </a:spcAft>
              <a:buSzPts val="852"/>
              <a:buNone/>
            </a:pPr>
            <a:endParaRPr sz="1400">
              <a:solidFill>
                <a:srgbClr val="0A0E12"/>
              </a:solidFill>
              <a:highlight>
                <a:srgbClr val="F7F7F8"/>
              </a:highlight>
              <a:latin typeface="Times New Roman"/>
              <a:ea typeface="Times New Roman"/>
              <a:cs typeface="Times New Roman"/>
              <a:sym typeface="Times New Roman"/>
            </a:endParaRPr>
          </a:p>
        </p:txBody>
      </p:sp>
    </p:spTree>
  </p:cSld>
  <p:clrMapOvr>
    <a:masterClrMapping/>
  </p:clrMapOvr>
  <p:transition spd="med" advTm="33514">
    <p:fade thruBlk="1"/>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1"/>
        <p:cNvGrpSpPr/>
        <p:nvPr/>
      </p:nvGrpSpPr>
      <p:grpSpPr>
        <a:xfrm>
          <a:off x="0" y="0"/>
          <a:ext cx="0" cy="0"/>
          <a:chOff x="0" y="0"/>
          <a:chExt cx="0" cy="0"/>
        </a:xfrm>
      </p:grpSpPr>
      <p:sp>
        <p:nvSpPr>
          <p:cNvPr id="152" name="Google Shape;152;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Who is OpenAI and what is chatGPT:</a:t>
            </a:r>
            <a:endParaRPr/>
          </a:p>
        </p:txBody>
      </p:sp>
      <p:sp>
        <p:nvSpPr>
          <p:cNvPr id="153" name="Google Shape;153;p21"/>
          <p:cNvSpPr txBox="1"/>
          <p:nvPr/>
        </p:nvSpPr>
        <p:spPr>
          <a:xfrm>
            <a:off x="860150" y="1946200"/>
            <a:ext cx="7557900" cy="21027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en-GB">
                <a:solidFill>
                  <a:schemeClr val="dk2"/>
                </a:solidFill>
                <a:latin typeface="Times New Roman"/>
                <a:ea typeface="Times New Roman"/>
                <a:cs typeface="Times New Roman"/>
                <a:sym typeface="Times New Roman"/>
              </a:rPr>
              <a:t>OpenAI's mission is to develop and promote friendly AI that benefits humanity as a whole. The organization conducts research in a range of AI fields, including natural language processing, robotics, and reinforcement learning.</a:t>
            </a:r>
            <a:endParaRPr>
              <a:solidFill>
                <a:schemeClr val="dk2"/>
              </a:solidFill>
              <a:latin typeface="Times New Roman"/>
              <a:ea typeface="Times New Roman"/>
              <a:cs typeface="Times New Roman"/>
              <a:sym typeface="Times New Roman"/>
            </a:endParaRPr>
          </a:p>
          <a:p>
            <a:pPr marL="0" lvl="0" indent="0" algn="just" rtl="0">
              <a:spcBef>
                <a:spcPts val="0"/>
              </a:spcBef>
              <a:spcAft>
                <a:spcPts val="0"/>
              </a:spcAft>
              <a:buNone/>
            </a:pPr>
            <a:endParaRPr>
              <a:solidFill>
                <a:schemeClr val="dk2"/>
              </a:solidFill>
              <a:latin typeface="Times New Roman"/>
              <a:ea typeface="Times New Roman"/>
              <a:cs typeface="Times New Roman"/>
              <a:sym typeface="Times New Roman"/>
            </a:endParaRPr>
          </a:p>
          <a:p>
            <a:pPr marL="0" lvl="0" indent="0" algn="just" rtl="0">
              <a:lnSpc>
                <a:spcPct val="115000"/>
              </a:lnSpc>
              <a:spcBef>
                <a:spcPts val="0"/>
              </a:spcBef>
              <a:spcAft>
                <a:spcPts val="0"/>
              </a:spcAft>
              <a:buNone/>
            </a:pPr>
            <a:r>
              <a:rPr lang="en-GB">
                <a:solidFill>
                  <a:schemeClr val="dk2"/>
                </a:solidFill>
                <a:latin typeface="Times New Roman"/>
                <a:ea typeface="Times New Roman"/>
                <a:cs typeface="Times New Roman"/>
                <a:sym typeface="Times New Roman"/>
              </a:rPr>
              <a:t>ChatGPT is an AI language model created by OpenAI that generates natural language text in response to user prompts. It's trained on large amounts of text data and can produce contextually relevant responses for a variety of applications, including chatbots and language translation.</a:t>
            </a:r>
            <a:endParaRPr>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2"/>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2000" advTm="57077"/>
    </mc:Choice>
    <mc:Fallback xmlns="">
      <p:transition spd="slow" advTm="5707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7"/>
        <p:cNvGrpSpPr/>
        <p:nvPr/>
      </p:nvGrpSpPr>
      <p:grpSpPr>
        <a:xfrm>
          <a:off x="0" y="0"/>
          <a:ext cx="0" cy="0"/>
          <a:chOff x="0" y="0"/>
          <a:chExt cx="0" cy="0"/>
        </a:xfrm>
      </p:grpSpPr>
      <p:sp>
        <p:nvSpPr>
          <p:cNvPr id="158" name="Google Shape;158;p22"/>
          <p:cNvSpPr txBox="1">
            <a:spLocks noGrp="1"/>
          </p:cNvSpPr>
          <p:nvPr>
            <p:ph type="title"/>
          </p:nvPr>
        </p:nvSpPr>
        <p:spPr>
          <a:xfrm>
            <a:off x="727800" y="1368600"/>
            <a:ext cx="7688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000000"/>
                </a:solidFill>
              </a:rPr>
              <a:t>Vision</a:t>
            </a:r>
            <a:endParaRPr sz="800"/>
          </a:p>
        </p:txBody>
      </p:sp>
      <p:sp>
        <p:nvSpPr>
          <p:cNvPr id="159" name="Google Shape;159;p22"/>
          <p:cNvSpPr txBox="1"/>
          <p:nvPr/>
        </p:nvSpPr>
        <p:spPr>
          <a:xfrm>
            <a:off x="460540" y="3462416"/>
            <a:ext cx="8712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endParaRPr b="1">
              <a:latin typeface="Lato"/>
              <a:ea typeface="Lato"/>
              <a:cs typeface="Lato"/>
              <a:sym typeface="Lato"/>
            </a:endParaRPr>
          </a:p>
        </p:txBody>
      </p:sp>
      <p:sp>
        <p:nvSpPr>
          <p:cNvPr id="160" name="Google Shape;160;p22"/>
          <p:cNvSpPr txBox="1">
            <a:spLocks noGrp="1"/>
          </p:cNvSpPr>
          <p:nvPr>
            <p:ph type="title"/>
          </p:nvPr>
        </p:nvSpPr>
        <p:spPr>
          <a:xfrm>
            <a:off x="778212" y="2456250"/>
            <a:ext cx="2214900" cy="23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1600"/>
              </a:spcAft>
              <a:buNone/>
            </a:pPr>
            <a:r>
              <a:rPr lang="en-GB" sz="1600">
                <a:solidFill>
                  <a:srgbClr val="000000"/>
                </a:solidFill>
              </a:rPr>
              <a:t>Data Collection</a:t>
            </a:r>
            <a:endParaRPr sz="1600">
              <a:solidFill>
                <a:srgbClr val="000000"/>
              </a:solidFill>
            </a:endParaRPr>
          </a:p>
        </p:txBody>
      </p:sp>
      <p:sp>
        <p:nvSpPr>
          <p:cNvPr id="161" name="Google Shape;161;p22"/>
          <p:cNvSpPr txBox="1">
            <a:spLocks noGrp="1"/>
          </p:cNvSpPr>
          <p:nvPr>
            <p:ph type="title"/>
          </p:nvPr>
        </p:nvSpPr>
        <p:spPr>
          <a:xfrm>
            <a:off x="2230906" y="3837600"/>
            <a:ext cx="2214900" cy="23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1600"/>
              </a:spcAft>
              <a:buNone/>
            </a:pPr>
            <a:r>
              <a:rPr lang="en-GB" sz="1600">
                <a:solidFill>
                  <a:srgbClr val="000000"/>
                </a:solidFill>
              </a:rPr>
              <a:t>Data Cleaning </a:t>
            </a:r>
            <a:endParaRPr sz="1600">
              <a:solidFill>
                <a:srgbClr val="000000"/>
              </a:solidFill>
            </a:endParaRPr>
          </a:p>
        </p:txBody>
      </p:sp>
      <p:sp>
        <p:nvSpPr>
          <p:cNvPr id="162" name="Google Shape;162;p22"/>
          <p:cNvSpPr txBox="1"/>
          <p:nvPr/>
        </p:nvSpPr>
        <p:spPr>
          <a:xfrm>
            <a:off x="3465538" y="3462416"/>
            <a:ext cx="6927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endParaRPr b="1">
              <a:latin typeface="Lato"/>
              <a:ea typeface="Lato"/>
              <a:cs typeface="Lato"/>
              <a:sym typeface="Lato"/>
            </a:endParaRPr>
          </a:p>
        </p:txBody>
      </p:sp>
      <p:sp>
        <p:nvSpPr>
          <p:cNvPr id="163" name="Google Shape;163;p22"/>
          <p:cNvSpPr txBox="1">
            <a:spLocks noGrp="1"/>
          </p:cNvSpPr>
          <p:nvPr>
            <p:ph type="title"/>
          </p:nvPr>
        </p:nvSpPr>
        <p:spPr>
          <a:xfrm>
            <a:off x="3681909" y="2278750"/>
            <a:ext cx="2214900" cy="23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1600"/>
              </a:spcAft>
              <a:buNone/>
            </a:pPr>
            <a:r>
              <a:rPr lang="en-GB" sz="1600">
                <a:solidFill>
                  <a:srgbClr val="000000"/>
                </a:solidFill>
              </a:rPr>
              <a:t>LDA &amp; Sentiment Analysis</a:t>
            </a:r>
            <a:endParaRPr sz="1600">
              <a:solidFill>
                <a:srgbClr val="000000"/>
              </a:solidFill>
            </a:endParaRPr>
          </a:p>
        </p:txBody>
      </p:sp>
      <p:sp>
        <p:nvSpPr>
          <p:cNvPr id="164" name="Google Shape;164;p22"/>
          <p:cNvSpPr txBox="1"/>
          <p:nvPr/>
        </p:nvSpPr>
        <p:spPr>
          <a:xfrm>
            <a:off x="4871274" y="2957350"/>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endParaRPr b="1">
              <a:latin typeface="Lato"/>
              <a:ea typeface="Lato"/>
              <a:cs typeface="Lato"/>
              <a:sym typeface="Lato"/>
            </a:endParaRPr>
          </a:p>
        </p:txBody>
      </p:sp>
      <p:sp>
        <p:nvSpPr>
          <p:cNvPr id="165" name="Google Shape;165;p22"/>
          <p:cNvSpPr txBox="1">
            <a:spLocks noGrp="1"/>
          </p:cNvSpPr>
          <p:nvPr>
            <p:ph type="title"/>
          </p:nvPr>
        </p:nvSpPr>
        <p:spPr>
          <a:xfrm>
            <a:off x="5136128" y="3837600"/>
            <a:ext cx="2214900" cy="23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1600"/>
              </a:spcAft>
              <a:buNone/>
            </a:pPr>
            <a:r>
              <a:rPr lang="en-GB" sz="1600">
                <a:solidFill>
                  <a:srgbClr val="000000"/>
                </a:solidFill>
              </a:rPr>
              <a:t>Evaluation</a:t>
            </a:r>
            <a:endParaRPr sz="1600">
              <a:solidFill>
                <a:srgbClr val="000000"/>
              </a:solidFill>
            </a:endParaRPr>
          </a:p>
        </p:txBody>
      </p:sp>
      <p:sp>
        <p:nvSpPr>
          <p:cNvPr id="166" name="Google Shape;166;p22"/>
          <p:cNvSpPr txBox="1"/>
          <p:nvPr/>
        </p:nvSpPr>
        <p:spPr>
          <a:xfrm>
            <a:off x="6325138" y="3462416"/>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endParaRPr b="1">
              <a:latin typeface="Lato"/>
              <a:ea typeface="Lato"/>
              <a:cs typeface="Lato"/>
              <a:sym typeface="Lato"/>
            </a:endParaRPr>
          </a:p>
        </p:txBody>
      </p:sp>
      <p:sp>
        <p:nvSpPr>
          <p:cNvPr id="167" name="Google Shape;167;p22"/>
          <p:cNvSpPr txBox="1">
            <a:spLocks noGrp="1"/>
          </p:cNvSpPr>
          <p:nvPr>
            <p:ph type="title"/>
          </p:nvPr>
        </p:nvSpPr>
        <p:spPr>
          <a:xfrm>
            <a:off x="6585599" y="2278750"/>
            <a:ext cx="2214900" cy="23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1600"/>
              </a:spcAft>
              <a:buNone/>
            </a:pPr>
            <a:r>
              <a:rPr lang="en-GB" sz="1600">
                <a:solidFill>
                  <a:srgbClr val="000000"/>
                </a:solidFill>
              </a:rPr>
              <a:t>Model Deployment and Production</a:t>
            </a:r>
            <a:endParaRPr sz="1600">
              <a:solidFill>
                <a:srgbClr val="000000"/>
              </a:solidFill>
            </a:endParaRPr>
          </a:p>
        </p:txBody>
      </p:sp>
      <p:pic>
        <p:nvPicPr>
          <p:cNvPr id="168" name="Google Shape;168;p22" descr="shutterstock_429987889_edited.jpg"/>
          <p:cNvPicPr preferRelativeResize="0"/>
          <p:nvPr/>
        </p:nvPicPr>
        <p:blipFill rotWithShape="1">
          <a:blip r:embed="rId4">
            <a:alphaModFix/>
          </a:blip>
          <a:srcRect t="91660" b="6621"/>
          <a:stretch/>
        </p:blipFill>
        <p:spPr>
          <a:xfrm>
            <a:off x="885125" y="3339575"/>
            <a:ext cx="8265375" cy="132431"/>
          </a:xfrm>
          <a:prstGeom prst="rect">
            <a:avLst/>
          </a:prstGeom>
          <a:noFill/>
          <a:ln>
            <a:noFill/>
          </a:ln>
        </p:spPr>
      </p:pic>
      <p:grpSp>
        <p:nvGrpSpPr>
          <p:cNvPr id="169" name="Google Shape;169;p22"/>
          <p:cNvGrpSpPr/>
          <p:nvPr/>
        </p:nvGrpSpPr>
        <p:grpSpPr>
          <a:xfrm>
            <a:off x="845575" y="3060165"/>
            <a:ext cx="92400" cy="411825"/>
            <a:chOff x="845575" y="2563700"/>
            <a:chExt cx="92400" cy="411825"/>
          </a:xfrm>
        </p:grpSpPr>
        <p:cxnSp>
          <p:nvCxnSpPr>
            <p:cNvPr id="170" name="Google Shape;170;p2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171" name="Google Shape;171;p2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2"/>
          <p:cNvGrpSpPr/>
          <p:nvPr/>
        </p:nvGrpSpPr>
        <p:grpSpPr>
          <a:xfrm rot="10800000">
            <a:off x="2296375" y="3339567"/>
            <a:ext cx="92400" cy="411825"/>
            <a:chOff x="2070100" y="2563700"/>
            <a:chExt cx="92400" cy="411825"/>
          </a:xfrm>
        </p:grpSpPr>
        <p:cxnSp>
          <p:nvCxnSpPr>
            <p:cNvPr id="173" name="Google Shape;173;p22"/>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174" name="Google Shape;174;p22"/>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22"/>
          <p:cNvGrpSpPr/>
          <p:nvPr/>
        </p:nvGrpSpPr>
        <p:grpSpPr>
          <a:xfrm>
            <a:off x="3747175" y="3060165"/>
            <a:ext cx="92400" cy="411825"/>
            <a:chOff x="845575" y="2563700"/>
            <a:chExt cx="92400" cy="411825"/>
          </a:xfrm>
        </p:grpSpPr>
        <p:cxnSp>
          <p:nvCxnSpPr>
            <p:cNvPr id="176" name="Google Shape;176;p2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177" name="Google Shape;177;p2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22"/>
          <p:cNvGrpSpPr/>
          <p:nvPr/>
        </p:nvGrpSpPr>
        <p:grpSpPr>
          <a:xfrm rot="10800000">
            <a:off x="5197975" y="3339567"/>
            <a:ext cx="92400" cy="411825"/>
            <a:chOff x="2070100" y="2563700"/>
            <a:chExt cx="92400" cy="411825"/>
          </a:xfrm>
        </p:grpSpPr>
        <p:cxnSp>
          <p:nvCxnSpPr>
            <p:cNvPr id="179" name="Google Shape;179;p22"/>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180" name="Google Shape;180;p22"/>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22"/>
          <p:cNvGrpSpPr/>
          <p:nvPr/>
        </p:nvGrpSpPr>
        <p:grpSpPr>
          <a:xfrm>
            <a:off x="6648775" y="3060165"/>
            <a:ext cx="92400" cy="411825"/>
            <a:chOff x="845575" y="2563700"/>
            <a:chExt cx="92400" cy="411825"/>
          </a:xfrm>
        </p:grpSpPr>
        <p:cxnSp>
          <p:nvCxnSpPr>
            <p:cNvPr id="182" name="Google Shape;182;p2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183" name="Google Shape;183;p2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20352"/>
    </mc:Choice>
    <mc:Fallback xmlns="">
      <p:transition spd="slow" advTm="2035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7"/>
        <p:cNvGrpSpPr/>
        <p:nvPr/>
      </p:nvGrpSpPr>
      <p:grpSpPr>
        <a:xfrm>
          <a:off x="0" y="0"/>
          <a:ext cx="0" cy="0"/>
          <a:chOff x="0" y="0"/>
          <a:chExt cx="0" cy="0"/>
        </a:xfrm>
      </p:grpSpPr>
      <p:sp>
        <p:nvSpPr>
          <p:cNvPr id="188" name="Google Shape;188;p23"/>
          <p:cNvSpPr txBox="1">
            <a:spLocks noGrp="1"/>
          </p:cNvSpPr>
          <p:nvPr>
            <p:ph type="title"/>
          </p:nvPr>
        </p:nvSpPr>
        <p:spPr>
          <a:xfrm>
            <a:off x="729450" y="556050"/>
            <a:ext cx="7010100" cy="75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300">
                <a:solidFill>
                  <a:schemeClr val="dk2"/>
                </a:solidFill>
              </a:rPr>
              <a:t>Data Description:</a:t>
            </a:r>
            <a:r>
              <a:rPr lang="en-GB" sz="2100">
                <a:solidFill>
                  <a:schemeClr val="dk2"/>
                </a:solidFill>
              </a:rPr>
              <a:t> </a:t>
            </a:r>
            <a:endParaRPr sz="2100">
              <a:solidFill>
                <a:schemeClr val="dk2"/>
              </a:solidFill>
            </a:endParaRPr>
          </a:p>
        </p:txBody>
      </p:sp>
      <p:sp>
        <p:nvSpPr>
          <p:cNvPr id="189" name="Google Shape;189;p23"/>
          <p:cNvSpPr txBox="1">
            <a:spLocks noGrp="1"/>
          </p:cNvSpPr>
          <p:nvPr>
            <p:ph type="body" idx="4294967295"/>
          </p:nvPr>
        </p:nvSpPr>
        <p:spPr>
          <a:xfrm>
            <a:off x="729450" y="1407500"/>
            <a:ext cx="7010100" cy="2970300"/>
          </a:xfrm>
          <a:prstGeom prst="rect">
            <a:avLst/>
          </a:prstGeom>
        </p:spPr>
        <p:txBody>
          <a:bodyPr spcFirstLastPara="1" wrap="square" lIns="91425" tIns="91425" rIns="91425" bIns="91425" anchor="t" anchorCtr="0">
            <a:normAutofit/>
          </a:bodyPr>
          <a:lstStyle/>
          <a:p>
            <a:pPr marL="457200" lvl="0" indent="-317500" algn="just" rtl="0">
              <a:spcBef>
                <a:spcPts val="0"/>
              </a:spcBef>
              <a:spcAft>
                <a:spcPts val="0"/>
              </a:spcAft>
              <a:buClr>
                <a:schemeClr val="dk2"/>
              </a:buClr>
              <a:buSzPts val="1400"/>
              <a:buFont typeface="Times New Roman"/>
              <a:buAutoNum type="arabicPeriod"/>
            </a:pPr>
            <a:r>
              <a:rPr lang="en-GB" sz="1400">
                <a:solidFill>
                  <a:schemeClr val="dk2"/>
                </a:solidFill>
                <a:latin typeface="Times New Roman"/>
                <a:ea typeface="Times New Roman"/>
                <a:cs typeface="Times New Roman"/>
                <a:sym typeface="Times New Roman"/>
              </a:rPr>
              <a:t>Dataset of 13K messages from open AI and ChatGPT subreddits curated for AI and NLP analysis.</a:t>
            </a:r>
            <a:endParaRPr sz="1400">
              <a:solidFill>
                <a:schemeClr val="dk2"/>
              </a:solidFill>
              <a:latin typeface="Times New Roman"/>
              <a:ea typeface="Times New Roman"/>
              <a:cs typeface="Times New Roman"/>
              <a:sym typeface="Times New Roman"/>
            </a:endParaRPr>
          </a:p>
          <a:p>
            <a:pPr marL="457200" lvl="0" indent="-317500" algn="just" rtl="0">
              <a:spcBef>
                <a:spcPts val="0"/>
              </a:spcBef>
              <a:spcAft>
                <a:spcPts val="0"/>
              </a:spcAft>
              <a:buClr>
                <a:schemeClr val="dk2"/>
              </a:buClr>
              <a:buSzPts val="1400"/>
              <a:buFont typeface="Times New Roman"/>
              <a:buAutoNum type="arabicPeriod"/>
            </a:pPr>
            <a:r>
              <a:rPr lang="en-GB" sz="1400">
                <a:solidFill>
                  <a:schemeClr val="dk2"/>
                </a:solidFill>
                <a:latin typeface="Times New Roman"/>
                <a:ea typeface="Times New Roman"/>
                <a:cs typeface="Times New Roman"/>
                <a:sym typeface="Times New Roman"/>
              </a:rPr>
              <a:t>Global dataset from 4/4/23 to 27/4/23 via PRAW code and Reddit API.</a:t>
            </a:r>
            <a:endParaRPr sz="1400">
              <a:solidFill>
                <a:schemeClr val="dk2"/>
              </a:solidFill>
              <a:latin typeface="Times New Roman"/>
              <a:ea typeface="Times New Roman"/>
              <a:cs typeface="Times New Roman"/>
              <a:sym typeface="Times New Roman"/>
            </a:endParaRPr>
          </a:p>
          <a:p>
            <a:pPr marL="457200" lvl="0" indent="-317500" algn="just" rtl="0">
              <a:spcBef>
                <a:spcPts val="0"/>
              </a:spcBef>
              <a:spcAft>
                <a:spcPts val="0"/>
              </a:spcAft>
              <a:buClr>
                <a:schemeClr val="dk2"/>
              </a:buClr>
              <a:buSzPts val="1400"/>
              <a:buFont typeface="Times New Roman"/>
              <a:buAutoNum type="arabicPeriod"/>
            </a:pPr>
            <a:r>
              <a:rPr lang="en-GB" sz="1400">
                <a:solidFill>
                  <a:schemeClr val="dk2"/>
                </a:solidFill>
                <a:latin typeface="Times New Roman"/>
                <a:ea typeface="Times New Roman"/>
                <a:cs typeface="Times New Roman"/>
                <a:sym typeface="Times New Roman"/>
              </a:rPr>
              <a:t>Collected only user-generated data with no private info.</a:t>
            </a:r>
            <a:endParaRPr sz="1400">
              <a:solidFill>
                <a:schemeClr val="dk2"/>
              </a:solidFill>
              <a:latin typeface="Times New Roman"/>
              <a:ea typeface="Times New Roman"/>
              <a:cs typeface="Times New Roman"/>
              <a:sym typeface="Times New Roman"/>
            </a:endParaRPr>
          </a:p>
          <a:p>
            <a:pPr marL="457200" lvl="0" indent="-317500" algn="just" rtl="0">
              <a:spcBef>
                <a:spcPts val="0"/>
              </a:spcBef>
              <a:spcAft>
                <a:spcPts val="0"/>
              </a:spcAft>
              <a:buClr>
                <a:schemeClr val="dk2"/>
              </a:buClr>
              <a:buSzPts val="1400"/>
              <a:buFont typeface="Times New Roman"/>
              <a:buAutoNum type="arabicPeriod"/>
            </a:pPr>
            <a:r>
              <a:rPr lang="en-GB" sz="1400">
                <a:solidFill>
                  <a:schemeClr val="dk2"/>
                </a:solidFill>
                <a:latin typeface="Times New Roman"/>
                <a:ea typeface="Times New Roman"/>
                <a:cs typeface="Times New Roman"/>
                <a:sym typeface="Times New Roman"/>
              </a:rPr>
              <a:t>Variables: MessageID, Timestamp, Author, ThreadID, Threadtitle, Message body, Reply to, Permalink.</a:t>
            </a:r>
            <a:endParaRPr sz="1400">
              <a:solidFill>
                <a:schemeClr val="dk2"/>
              </a:solidFill>
              <a:latin typeface="Times New Roman"/>
              <a:ea typeface="Times New Roman"/>
              <a:cs typeface="Times New Roman"/>
              <a:sym typeface="Times New Roman"/>
            </a:endParaRPr>
          </a:p>
          <a:p>
            <a:pPr marL="457200" lvl="0" indent="-317500" algn="just" rtl="0">
              <a:spcBef>
                <a:spcPts val="0"/>
              </a:spcBef>
              <a:spcAft>
                <a:spcPts val="0"/>
              </a:spcAft>
              <a:buClr>
                <a:schemeClr val="dk2"/>
              </a:buClr>
              <a:buSzPts val="1400"/>
              <a:buFont typeface="Times New Roman"/>
              <a:buAutoNum type="arabicPeriod"/>
            </a:pPr>
            <a:r>
              <a:rPr lang="en-GB" sz="1400">
                <a:solidFill>
                  <a:schemeClr val="dk2"/>
                </a:solidFill>
                <a:latin typeface="Times New Roman"/>
                <a:ea typeface="Times New Roman"/>
                <a:cs typeface="Times New Roman"/>
                <a:sym typeface="Times New Roman"/>
              </a:rPr>
              <a:t>High-quality data carefully curated for relevance.</a:t>
            </a:r>
            <a:endParaRPr sz="1400">
              <a:solidFill>
                <a:schemeClr val="dk2"/>
              </a:solidFill>
              <a:latin typeface="Times New Roman"/>
              <a:ea typeface="Times New Roman"/>
              <a:cs typeface="Times New Roman"/>
              <a:sym typeface="Times New Roman"/>
            </a:endParaRPr>
          </a:p>
          <a:p>
            <a:pPr marL="457200" lvl="0" indent="0" algn="just" rtl="0">
              <a:spcBef>
                <a:spcPts val="0"/>
              </a:spcBef>
              <a:spcAft>
                <a:spcPts val="0"/>
              </a:spcAft>
              <a:buNone/>
            </a:pPr>
            <a:endParaRPr sz="1400">
              <a:solidFill>
                <a:schemeClr val="dk2"/>
              </a:solidFill>
              <a:latin typeface="Times New Roman"/>
              <a:ea typeface="Times New Roman"/>
              <a:cs typeface="Times New Roman"/>
              <a:sym typeface="Times New Roman"/>
            </a:endParaRPr>
          </a:p>
          <a:p>
            <a:pPr marL="0" lvl="0" indent="0" algn="l" rtl="0">
              <a:spcBef>
                <a:spcPts val="0"/>
              </a:spcBef>
              <a:spcAft>
                <a:spcPts val="1200"/>
              </a:spcAft>
              <a:buNone/>
            </a:pPr>
            <a:endParaRPr sz="1200">
              <a:solidFill>
                <a:schemeClr val="dk2"/>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2000" advTm="40320"/>
    </mc:Choice>
    <mc:Fallback xmlns="">
      <p:transition spd="slow" advTm="4032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3"/>
        <p:cNvGrpSpPr/>
        <p:nvPr/>
      </p:nvGrpSpPr>
      <p:grpSpPr>
        <a:xfrm>
          <a:off x="0" y="0"/>
          <a:ext cx="0" cy="0"/>
          <a:chOff x="0" y="0"/>
          <a:chExt cx="0" cy="0"/>
        </a:xfrm>
      </p:grpSpPr>
      <p:sp>
        <p:nvSpPr>
          <p:cNvPr id="194" name="Google Shape;194;p24"/>
          <p:cNvSpPr txBox="1">
            <a:spLocks noGrp="1"/>
          </p:cNvSpPr>
          <p:nvPr>
            <p:ph type="title"/>
          </p:nvPr>
        </p:nvSpPr>
        <p:spPr>
          <a:xfrm>
            <a:off x="729450" y="556050"/>
            <a:ext cx="7010100" cy="75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300">
                <a:solidFill>
                  <a:schemeClr val="dk2"/>
                </a:solidFill>
              </a:rPr>
              <a:t>Data Sources, Collection and Cleaning:</a:t>
            </a:r>
            <a:r>
              <a:rPr lang="en-GB" sz="2100">
                <a:solidFill>
                  <a:schemeClr val="dk2"/>
                </a:solidFill>
              </a:rPr>
              <a:t> </a:t>
            </a:r>
            <a:endParaRPr sz="2100">
              <a:solidFill>
                <a:schemeClr val="dk2"/>
              </a:solidFill>
            </a:endParaRPr>
          </a:p>
        </p:txBody>
      </p:sp>
      <p:sp>
        <p:nvSpPr>
          <p:cNvPr id="195" name="Google Shape;195;p24"/>
          <p:cNvSpPr txBox="1">
            <a:spLocks noGrp="1"/>
          </p:cNvSpPr>
          <p:nvPr>
            <p:ph type="body" idx="4294967295"/>
          </p:nvPr>
        </p:nvSpPr>
        <p:spPr>
          <a:xfrm>
            <a:off x="729450" y="1407500"/>
            <a:ext cx="7530000" cy="3156600"/>
          </a:xfrm>
          <a:prstGeom prst="rect">
            <a:avLst/>
          </a:prstGeom>
        </p:spPr>
        <p:txBody>
          <a:bodyPr spcFirstLastPara="1" wrap="square" lIns="91425" tIns="91425" rIns="91425" bIns="91425" anchor="t" anchorCtr="0">
            <a:noAutofit/>
          </a:bodyPr>
          <a:lstStyle/>
          <a:p>
            <a:pPr marL="457200" lvl="0" indent="-312493" algn="just" rtl="0">
              <a:spcBef>
                <a:spcPts val="0"/>
              </a:spcBef>
              <a:spcAft>
                <a:spcPts val="0"/>
              </a:spcAft>
              <a:buClr>
                <a:schemeClr val="dk2"/>
              </a:buClr>
              <a:buSzPts val="1321"/>
              <a:buFont typeface="Times New Roman"/>
              <a:buAutoNum type="arabicPeriod"/>
            </a:pPr>
            <a:r>
              <a:rPr lang="en-GB" sz="1321">
                <a:solidFill>
                  <a:schemeClr val="dk2"/>
                </a:solidFill>
                <a:latin typeface="Times New Roman"/>
                <a:ea typeface="Times New Roman"/>
                <a:cs typeface="Times New Roman"/>
                <a:sym typeface="Times New Roman"/>
              </a:rPr>
              <a:t>Data sources: The data was sourced from two platforms, Reddit and Twitter. Reddit is a social news and discussion website where registered members can submit content, including text posts and direct links. Twitter is a social media platform where users can post and interact with messages, known as tweets. Both platforms are widely used for discussions related to artificial intelligence and natural language processing.</a:t>
            </a:r>
            <a:endParaRPr sz="1321">
              <a:solidFill>
                <a:schemeClr val="dk2"/>
              </a:solidFill>
              <a:latin typeface="Times New Roman"/>
              <a:ea typeface="Times New Roman"/>
              <a:cs typeface="Times New Roman"/>
              <a:sym typeface="Times New Roman"/>
            </a:endParaRPr>
          </a:p>
          <a:p>
            <a:pPr marL="457200" lvl="0" indent="0" algn="just" rtl="0">
              <a:spcBef>
                <a:spcPts val="0"/>
              </a:spcBef>
              <a:spcAft>
                <a:spcPts val="0"/>
              </a:spcAft>
              <a:buSzPts val="440"/>
              <a:buNone/>
            </a:pPr>
            <a:endParaRPr sz="1321">
              <a:solidFill>
                <a:schemeClr val="dk2"/>
              </a:solidFill>
              <a:latin typeface="Times New Roman"/>
              <a:ea typeface="Times New Roman"/>
              <a:cs typeface="Times New Roman"/>
              <a:sym typeface="Times New Roman"/>
            </a:endParaRPr>
          </a:p>
          <a:p>
            <a:pPr marL="457200" lvl="0" indent="-312493" algn="just" rtl="0">
              <a:spcBef>
                <a:spcPts val="0"/>
              </a:spcBef>
              <a:spcAft>
                <a:spcPts val="0"/>
              </a:spcAft>
              <a:buClr>
                <a:schemeClr val="dk2"/>
              </a:buClr>
              <a:buSzPts val="1321"/>
              <a:buFont typeface="Times New Roman"/>
              <a:buAutoNum type="arabicPeriod"/>
            </a:pPr>
            <a:r>
              <a:rPr lang="en-GB" sz="1321">
                <a:solidFill>
                  <a:schemeClr val="dk2"/>
                </a:solidFill>
                <a:latin typeface="Times New Roman"/>
                <a:ea typeface="Times New Roman"/>
                <a:cs typeface="Times New Roman"/>
                <a:sym typeface="Times New Roman"/>
              </a:rPr>
              <a:t>Data Collection: The data was collected using API (Application Programming Interface) methodologies. APIs allow applications to communicate with different software components and retrieve data from various sources. This ensures that the data collected is accurate and complete.</a:t>
            </a:r>
            <a:endParaRPr sz="1321">
              <a:solidFill>
                <a:schemeClr val="dk2"/>
              </a:solidFill>
              <a:latin typeface="Times New Roman"/>
              <a:ea typeface="Times New Roman"/>
              <a:cs typeface="Times New Roman"/>
              <a:sym typeface="Times New Roman"/>
            </a:endParaRPr>
          </a:p>
          <a:p>
            <a:pPr marL="457200" lvl="0" indent="0" algn="just" rtl="0">
              <a:spcBef>
                <a:spcPts val="0"/>
              </a:spcBef>
              <a:spcAft>
                <a:spcPts val="0"/>
              </a:spcAft>
              <a:buSzPts val="440"/>
              <a:buNone/>
            </a:pPr>
            <a:endParaRPr sz="1321">
              <a:solidFill>
                <a:schemeClr val="dk2"/>
              </a:solidFill>
              <a:latin typeface="Times New Roman"/>
              <a:ea typeface="Times New Roman"/>
              <a:cs typeface="Times New Roman"/>
              <a:sym typeface="Times New Roman"/>
            </a:endParaRPr>
          </a:p>
          <a:p>
            <a:pPr marL="457200" lvl="0" indent="-312493" algn="just" rtl="0">
              <a:spcBef>
                <a:spcPts val="0"/>
              </a:spcBef>
              <a:spcAft>
                <a:spcPts val="0"/>
              </a:spcAft>
              <a:buClr>
                <a:schemeClr val="dk2"/>
              </a:buClr>
              <a:buSzPts val="1321"/>
              <a:buFont typeface="Times New Roman"/>
              <a:buAutoNum type="arabicPeriod"/>
            </a:pPr>
            <a:r>
              <a:rPr lang="en-GB" sz="1321">
                <a:solidFill>
                  <a:schemeClr val="dk2"/>
                </a:solidFill>
                <a:latin typeface="Times New Roman"/>
                <a:ea typeface="Times New Roman"/>
                <a:cs typeface="Times New Roman"/>
                <a:sym typeface="Times New Roman"/>
              </a:rPr>
              <a:t>Data Cleaning: Text processing algorithm: To improve data quality, a text processing algorithm was used to clean the data and remove any irrelevant noise. The algorithm identifies and removes irrelevant content, such as spam and unrelated posts, to ensure that only relevant messages were included.</a:t>
            </a:r>
            <a:endParaRPr sz="1321">
              <a:solidFill>
                <a:schemeClr val="dk2"/>
              </a:solidFill>
              <a:latin typeface="Times New Roman"/>
              <a:ea typeface="Times New Roman"/>
              <a:cs typeface="Times New Roman"/>
              <a:sym typeface="Times New Roman"/>
            </a:endParaRPr>
          </a:p>
          <a:p>
            <a:pPr marL="457200" lvl="0" indent="0" algn="l" rtl="0">
              <a:spcBef>
                <a:spcPts val="0"/>
              </a:spcBef>
              <a:spcAft>
                <a:spcPts val="0"/>
              </a:spcAft>
              <a:buSzPts val="440"/>
              <a:buNone/>
            </a:pPr>
            <a:endParaRPr sz="580">
              <a:solidFill>
                <a:schemeClr val="dk2"/>
              </a:solidFill>
              <a:latin typeface="Arial"/>
              <a:ea typeface="Arial"/>
              <a:cs typeface="Arial"/>
              <a:sym typeface="Arial"/>
            </a:endParaRPr>
          </a:p>
          <a:p>
            <a:pPr marL="0" lvl="0" indent="0" algn="l" rtl="0">
              <a:spcBef>
                <a:spcPts val="0"/>
              </a:spcBef>
              <a:spcAft>
                <a:spcPts val="1200"/>
              </a:spcAft>
              <a:buSzPts val="440"/>
              <a:buNone/>
            </a:pPr>
            <a:endParaRPr sz="580">
              <a:solidFill>
                <a:schemeClr val="dk2"/>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Tm="75957"/>
    </mc:Choice>
    <mc:Fallback xmlns="">
      <p:transition spd="slow" advTm="7595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9"/>
        <p:cNvGrpSpPr/>
        <p:nvPr/>
      </p:nvGrpSpPr>
      <p:grpSpPr>
        <a:xfrm>
          <a:off x="0" y="0"/>
          <a:ext cx="0" cy="0"/>
          <a:chOff x="0" y="0"/>
          <a:chExt cx="0" cy="0"/>
        </a:xfrm>
      </p:grpSpPr>
      <p:sp>
        <p:nvSpPr>
          <p:cNvPr id="200" name="Google Shape;200;p25"/>
          <p:cNvSpPr txBox="1">
            <a:spLocks noGrp="1"/>
          </p:cNvSpPr>
          <p:nvPr>
            <p:ph type="title"/>
          </p:nvPr>
        </p:nvSpPr>
        <p:spPr>
          <a:xfrm>
            <a:off x="729450" y="556050"/>
            <a:ext cx="7010100" cy="75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300">
                <a:solidFill>
                  <a:schemeClr val="dk2"/>
                </a:solidFill>
              </a:rPr>
              <a:t>Challenges Faced with Data: </a:t>
            </a:r>
            <a:endParaRPr sz="2300">
              <a:solidFill>
                <a:schemeClr val="dk2"/>
              </a:solidFill>
            </a:endParaRPr>
          </a:p>
        </p:txBody>
      </p:sp>
      <p:sp>
        <p:nvSpPr>
          <p:cNvPr id="201" name="Google Shape;201;p25"/>
          <p:cNvSpPr txBox="1">
            <a:spLocks noGrp="1"/>
          </p:cNvSpPr>
          <p:nvPr>
            <p:ph type="body" idx="4294967295"/>
          </p:nvPr>
        </p:nvSpPr>
        <p:spPr>
          <a:xfrm>
            <a:off x="729450" y="1728975"/>
            <a:ext cx="7010100" cy="2648700"/>
          </a:xfrm>
          <a:prstGeom prst="rect">
            <a:avLst/>
          </a:prstGeom>
        </p:spPr>
        <p:txBody>
          <a:bodyPr spcFirstLastPara="1" wrap="square" lIns="91425" tIns="91425" rIns="91425" bIns="91425" anchor="t" anchorCtr="0">
            <a:noAutofit/>
          </a:bodyPr>
          <a:lstStyle/>
          <a:p>
            <a:pPr marL="457200" lvl="0" indent="-317500" algn="just" rtl="0">
              <a:lnSpc>
                <a:spcPct val="95000"/>
              </a:lnSpc>
              <a:spcBef>
                <a:spcPts val="0"/>
              </a:spcBef>
              <a:spcAft>
                <a:spcPts val="0"/>
              </a:spcAft>
              <a:buClr>
                <a:schemeClr val="dk2"/>
              </a:buClr>
              <a:buSzPts val="1400"/>
              <a:buFont typeface="Times New Roman"/>
              <a:buAutoNum type="arabicPeriod"/>
            </a:pPr>
            <a:r>
              <a:rPr lang="en-GB" sz="1400">
                <a:solidFill>
                  <a:schemeClr val="dk2"/>
                </a:solidFill>
                <a:latin typeface="Times New Roman"/>
                <a:ea typeface="Times New Roman"/>
                <a:cs typeface="Times New Roman"/>
                <a:sym typeface="Times New Roman"/>
              </a:rPr>
              <a:t>Social media data from platforms like Reddit and Twitter can have noise and clutter due to the use of abbreviations, slang, and misspellings, making it difficult to accurately identify relevant data.</a:t>
            </a:r>
            <a:endParaRPr sz="1400">
              <a:solidFill>
                <a:schemeClr val="dk2"/>
              </a:solidFill>
              <a:latin typeface="Times New Roman"/>
              <a:ea typeface="Times New Roman"/>
              <a:cs typeface="Times New Roman"/>
              <a:sym typeface="Times New Roman"/>
            </a:endParaRPr>
          </a:p>
          <a:p>
            <a:pPr marL="457200" lvl="0" indent="0" algn="just" rtl="0">
              <a:lnSpc>
                <a:spcPct val="95000"/>
              </a:lnSpc>
              <a:spcBef>
                <a:spcPts val="0"/>
              </a:spcBef>
              <a:spcAft>
                <a:spcPts val="0"/>
              </a:spcAft>
              <a:buSzPts val="440"/>
              <a:buNone/>
            </a:pPr>
            <a:endParaRPr sz="1400">
              <a:solidFill>
                <a:schemeClr val="dk2"/>
              </a:solidFill>
              <a:latin typeface="Times New Roman"/>
              <a:ea typeface="Times New Roman"/>
              <a:cs typeface="Times New Roman"/>
              <a:sym typeface="Times New Roman"/>
            </a:endParaRPr>
          </a:p>
          <a:p>
            <a:pPr marL="457200" lvl="0" indent="-317500" algn="just" rtl="0">
              <a:lnSpc>
                <a:spcPct val="95000"/>
              </a:lnSpc>
              <a:spcBef>
                <a:spcPts val="0"/>
              </a:spcBef>
              <a:spcAft>
                <a:spcPts val="0"/>
              </a:spcAft>
              <a:buClr>
                <a:schemeClr val="dk2"/>
              </a:buClr>
              <a:buSzPts val="1400"/>
              <a:buFont typeface="Times New Roman"/>
              <a:buAutoNum type="arabicPeriod"/>
            </a:pPr>
            <a:r>
              <a:rPr lang="en-GB" sz="1400">
                <a:solidFill>
                  <a:schemeClr val="dk2"/>
                </a:solidFill>
                <a:latin typeface="Times New Roman"/>
                <a:ea typeface="Times New Roman"/>
                <a:cs typeface="Times New Roman"/>
                <a:sym typeface="Times New Roman"/>
              </a:rPr>
              <a:t>Another challenge with collecting data from social media platforms is the varying quality of the content. Some posts may be low-quality, contain irrelevant information or be outright spam.</a:t>
            </a:r>
            <a:endParaRPr sz="1400">
              <a:solidFill>
                <a:schemeClr val="dk2"/>
              </a:solidFill>
              <a:latin typeface="Times New Roman"/>
              <a:ea typeface="Times New Roman"/>
              <a:cs typeface="Times New Roman"/>
              <a:sym typeface="Times New Roman"/>
            </a:endParaRPr>
          </a:p>
          <a:p>
            <a:pPr marL="457200" lvl="0" indent="0" algn="just" rtl="0">
              <a:lnSpc>
                <a:spcPct val="95000"/>
              </a:lnSpc>
              <a:spcBef>
                <a:spcPts val="0"/>
              </a:spcBef>
              <a:spcAft>
                <a:spcPts val="0"/>
              </a:spcAft>
              <a:buSzPts val="440"/>
              <a:buNone/>
            </a:pPr>
            <a:endParaRPr sz="1400">
              <a:solidFill>
                <a:schemeClr val="dk2"/>
              </a:solidFill>
              <a:latin typeface="Times New Roman"/>
              <a:ea typeface="Times New Roman"/>
              <a:cs typeface="Times New Roman"/>
              <a:sym typeface="Times New Roman"/>
            </a:endParaRPr>
          </a:p>
          <a:p>
            <a:pPr marL="457200" lvl="0" indent="-317500" algn="just" rtl="0">
              <a:lnSpc>
                <a:spcPct val="95000"/>
              </a:lnSpc>
              <a:spcBef>
                <a:spcPts val="0"/>
              </a:spcBef>
              <a:spcAft>
                <a:spcPts val="0"/>
              </a:spcAft>
              <a:buClr>
                <a:schemeClr val="dk2"/>
              </a:buClr>
              <a:buSzPts val="1400"/>
              <a:buFont typeface="Times New Roman"/>
              <a:buAutoNum type="arabicPeriod"/>
            </a:pPr>
            <a:r>
              <a:rPr lang="en-GB" sz="1400">
                <a:solidFill>
                  <a:schemeClr val="dk2"/>
                </a:solidFill>
                <a:latin typeface="Times New Roman"/>
                <a:ea typeface="Times New Roman"/>
                <a:cs typeface="Times New Roman"/>
                <a:sym typeface="Times New Roman"/>
              </a:rPr>
              <a:t>Collecting data through APIs can have limitations such as rate limits or restricted access to certain types of data, which can affect the quality and quantity of data collected.</a:t>
            </a:r>
            <a:endParaRPr sz="1400">
              <a:solidFill>
                <a:schemeClr val="dk2"/>
              </a:solidFill>
              <a:latin typeface="Times New Roman"/>
              <a:ea typeface="Times New Roman"/>
              <a:cs typeface="Times New Roman"/>
              <a:sym typeface="Times New Roman"/>
            </a:endParaRPr>
          </a:p>
          <a:p>
            <a:pPr marL="457200" lvl="0" indent="0" algn="just" rtl="0">
              <a:lnSpc>
                <a:spcPct val="95000"/>
              </a:lnSpc>
              <a:spcBef>
                <a:spcPts val="0"/>
              </a:spcBef>
              <a:spcAft>
                <a:spcPts val="0"/>
              </a:spcAft>
              <a:buSzPts val="440"/>
              <a:buNone/>
            </a:pPr>
            <a:endParaRPr sz="1400">
              <a:solidFill>
                <a:schemeClr val="dk2"/>
              </a:solidFill>
              <a:latin typeface="Times New Roman"/>
              <a:ea typeface="Times New Roman"/>
              <a:cs typeface="Times New Roman"/>
              <a:sym typeface="Times New Roman"/>
            </a:endParaRPr>
          </a:p>
          <a:p>
            <a:pPr marL="457200" lvl="0" indent="-317500" algn="just" rtl="0">
              <a:lnSpc>
                <a:spcPct val="95000"/>
              </a:lnSpc>
              <a:spcBef>
                <a:spcPts val="0"/>
              </a:spcBef>
              <a:spcAft>
                <a:spcPts val="0"/>
              </a:spcAft>
              <a:buClr>
                <a:schemeClr val="dk2"/>
              </a:buClr>
              <a:buSzPts val="1400"/>
              <a:buFont typeface="Times New Roman"/>
              <a:buAutoNum type="arabicPeriod"/>
            </a:pPr>
            <a:r>
              <a:rPr lang="en-GB" sz="1400">
                <a:solidFill>
                  <a:schemeClr val="dk2"/>
                </a:solidFill>
                <a:latin typeface="Times New Roman"/>
                <a:ea typeface="Times New Roman"/>
                <a:cs typeface="Times New Roman"/>
                <a:sym typeface="Times New Roman"/>
              </a:rPr>
              <a:t>Preprocessing and cleaning the data can also be a time-consuming task, especially when dealing with a large amount of data.</a:t>
            </a:r>
            <a:endParaRPr sz="1400">
              <a:solidFill>
                <a:schemeClr val="dk2"/>
              </a:solidFill>
              <a:latin typeface="Times New Roman"/>
              <a:ea typeface="Times New Roman"/>
              <a:cs typeface="Times New Roman"/>
              <a:sym typeface="Times New Roman"/>
            </a:endParaRPr>
          </a:p>
          <a:p>
            <a:pPr marL="457200" lvl="0" indent="0" algn="just" rtl="0">
              <a:lnSpc>
                <a:spcPct val="95000"/>
              </a:lnSpc>
              <a:spcBef>
                <a:spcPts val="0"/>
              </a:spcBef>
              <a:spcAft>
                <a:spcPts val="0"/>
              </a:spcAft>
              <a:buSzPts val="440"/>
              <a:buNone/>
            </a:pPr>
            <a:endParaRPr sz="1400">
              <a:solidFill>
                <a:schemeClr val="dk2"/>
              </a:solidFill>
              <a:latin typeface="Times New Roman"/>
              <a:ea typeface="Times New Roman"/>
              <a:cs typeface="Times New Roman"/>
              <a:sym typeface="Times New Roman"/>
            </a:endParaRPr>
          </a:p>
          <a:p>
            <a:pPr marL="457200" lvl="0" indent="0" algn="just" rtl="0">
              <a:lnSpc>
                <a:spcPct val="95000"/>
              </a:lnSpc>
              <a:spcBef>
                <a:spcPts val="0"/>
              </a:spcBef>
              <a:spcAft>
                <a:spcPts val="0"/>
              </a:spcAft>
              <a:buSzPts val="440"/>
              <a:buNone/>
            </a:pPr>
            <a:endParaRPr sz="1400">
              <a:solidFill>
                <a:schemeClr val="dk2"/>
              </a:solidFill>
              <a:latin typeface="Times New Roman"/>
              <a:ea typeface="Times New Roman"/>
              <a:cs typeface="Times New Roman"/>
              <a:sym typeface="Times New Roman"/>
            </a:endParaRPr>
          </a:p>
          <a:p>
            <a:pPr marL="0" lvl="0" indent="0" algn="just" rtl="0">
              <a:lnSpc>
                <a:spcPct val="95000"/>
              </a:lnSpc>
              <a:spcBef>
                <a:spcPts val="0"/>
              </a:spcBef>
              <a:spcAft>
                <a:spcPts val="1200"/>
              </a:spcAft>
              <a:buSzPts val="440"/>
              <a:buNone/>
            </a:pPr>
            <a:endParaRPr sz="1400">
              <a:solidFill>
                <a:schemeClr val="dk2"/>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2000" advTm="36309"/>
    </mc:Choice>
    <mc:Fallback xmlns="">
      <p:transition spd="slow" advTm="3630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5"/>
        <p:cNvGrpSpPr/>
        <p:nvPr/>
      </p:nvGrpSpPr>
      <p:grpSpPr>
        <a:xfrm>
          <a:off x="0" y="0"/>
          <a:ext cx="0" cy="0"/>
          <a:chOff x="0" y="0"/>
          <a:chExt cx="0" cy="0"/>
        </a:xfrm>
      </p:grpSpPr>
      <p:sp>
        <p:nvSpPr>
          <p:cNvPr id="206" name="Google Shape;206;p26"/>
          <p:cNvSpPr txBox="1">
            <a:spLocks noGrp="1"/>
          </p:cNvSpPr>
          <p:nvPr>
            <p:ph type="title"/>
          </p:nvPr>
        </p:nvSpPr>
        <p:spPr>
          <a:xfrm>
            <a:off x="729450" y="556050"/>
            <a:ext cx="7010100" cy="75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300">
                <a:solidFill>
                  <a:schemeClr val="dk2"/>
                </a:solidFill>
              </a:rPr>
              <a:t>LDA and Sentiment Analysis: </a:t>
            </a:r>
            <a:endParaRPr sz="2300">
              <a:solidFill>
                <a:schemeClr val="dk2"/>
              </a:solidFill>
            </a:endParaRPr>
          </a:p>
        </p:txBody>
      </p:sp>
      <p:sp>
        <p:nvSpPr>
          <p:cNvPr id="207" name="Google Shape;207;p26"/>
          <p:cNvSpPr txBox="1">
            <a:spLocks noGrp="1"/>
          </p:cNvSpPr>
          <p:nvPr>
            <p:ph type="body" idx="4294967295"/>
          </p:nvPr>
        </p:nvSpPr>
        <p:spPr>
          <a:xfrm>
            <a:off x="729450" y="1728975"/>
            <a:ext cx="7010100" cy="26487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sz="1400">
                <a:solidFill>
                  <a:srgbClr val="FF0000"/>
                </a:solidFill>
                <a:latin typeface="Times New Roman"/>
                <a:ea typeface="Times New Roman"/>
                <a:cs typeface="Times New Roman"/>
                <a:sym typeface="Times New Roman"/>
              </a:rPr>
              <a:t>Latent Dirichlet Allocation</a:t>
            </a:r>
            <a:r>
              <a:rPr lang="en-GB" sz="1400">
                <a:solidFill>
                  <a:srgbClr val="374151"/>
                </a:solidFill>
                <a:latin typeface="Times New Roman"/>
                <a:ea typeface="Times New Roman"/>
                <a:cs typeface="Times New Roman"/>
                <a:sym typeface="Times New Roman"/>
              </a:rPr>
              <a:t> </a:t>
            </a:r>
            <a:r>
              <a:rPr lang="en-GB" sz="1400">
                <a:solidFill>
                  <a:schemeClr val="dk2"/>
                </a:solidFill>
                <a:latin typeface="Times New Roman"/>
                <a:ea typeface="Times New Roman"/>
                <a:cs typeface="Times New Roman"/>
                <a:sym typeface="Times New Roman"/>
              </a:rPr>
              <a:t>(LDA) is a statistical model used to find topics in a collection of text. The model works by analysing the frequency of words across all documents and tries to group similar words together in different topics. LDA was run on subreddits: chatGPT and OpenAI.</a:t>
            </a:r>
            <a:endParaRPr sz="1400">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endParaRPr sz="1400">
              <a:solidFill>
                <a:srgbClr val="374151"/>
              </a:solidFill>
              <a:latin typeface="Times New Roman"/>
              <a:ea typeface="Times New Roman"/>
              <a:cs typeface="Times New Roman"/>
              <a:sym typeface="Times New Roman"/>
            </a:endParaRPr>
          </a:p>
          <a:p>
            <a:pPr marL="0" lvl="0" indent="0" algn="l" rtl="0">
              <a:spcBef>
                <a:spcPts val="1200"/>
              </a:spcBef>
              <a:spcAft>
                <a:spcPts val="1200"/>
              </a:spcAft>
              <a:buNone/>
            </a:pPr>
            <a:r>
              <a:rPr lang="en-GB" sz="1400">
                <a:solidFill>
                  <a:srgbClr val="FF0000"/>
                </a:solidFill>
                <a:latin typeface="Times New Roman"/>
                <a:ea typeface="Times New Roman"/>
                <a:cs typeface="Times New Roman"/>
                <a:sym typeface="Times New Roman"/>
              </a:rPr>
              <a:t>Sentiment Analysis </a:t>
            </a:r>
            <a:r>
              <a:rPr lang="en-GB" sz="1400">
                <a:solidFill>
                  <a:schemeClr val="dk2"/>
                </a:solidFill>
                <a:latin typeface="Times New Roman"/>
                <a:ea typeface="Times New Roman"/>
                <a:cs typeface="Times New Roman"/>
                <a:sym typeface="Times New Roman"/>
              </a:rPr>
              <a:t>was conducted on subreddits to determine prevailing sentiments of various topics. Significant differences in sentiment were found among certain topics. Analysis of bigrams revealed that ChatGPT's output generated strong positive sentiment, whereas its actions were met with strong negative sentiment.</a:t>
            </a:r>
            <a:endParaRPr sz="1400">
              <a:solidFill>
                <a:schemeClr val="dk2"/>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2000" advTm="58154"/>
    </mc:Choice>
    <mc:Fallback xmlns="">
      <p:transition spd="slow" advTm="58154"/>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1"/>
        <p:cNvGrpSpPr/>
        <p:nvPr/>
      </p:nvGrpSpPr>
      <p:grpSpPr>
        <a:xfrm>
          <a:off x="0" y="0"/>
          <a:ext cx="0" cy="0"/>
          <a:chOff x="0" y="0"/>
          <a:chExt cx="0" cy="0"/>
        </a:xfrm>
      </p:grpSpPr>
      <p:sp>
        <p:nvSpPr>
          <p:cNvPr id="212" name="Google Shape;212;p27"/>
          <p:cNvSpPr txBox="1">
            <a:spLocks noGrp="1"/>
          </p:cNvSpPr>
          <p:nvPr>
            <p:ph type="title"/>
          </p:nvPr>
        </p:nvSpPr>
        <p:spPr>
          <a:xfrm>
            <a:off x="729450" y="556050"/>
            <a:ext cx="7010100" cy="75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550">
                <a:solidFill>
                  <a:srgbClr val="0A0E12"/>
                </a:solidFill>
              </a:rPr>
              <a:t>LDA results:</a:t>
            </a:r>
            <a:endParaRPr sz="2550">
              <a:solidFill>
                <a:srgbClr val="0A0E12"/>
              </a:solidFill>
            </a:endParaRPr>
          </a:p>
          <a:p>
            <a:pPr marL="0" lvl="0" indent="0" algn="l" rtl="0">
              <a:spcBef>
                <a:spcPts val="0"/>
              </a:spcBef>
              <a:spcAft>
                <a:spcPts val="0"/>
              </a:spcAft>
              <a:buNone/>
            </a:pPr>
            <a:endParaRPr sz="2100"/>
          </a:p>
        </p:txBody>
      </p:sp>
      <p:pic>
        <p:nvPicPr>
          <p:cNvPr id="213" name="Google Shape;213;p27"/>
          <p:cNvPicPr preferRelativeResize="0"/>
          <p:nvPr/>
        </p:nvPicPr>
        <p:blipFill>
          <a:blip r:embed="rId3">
            <a:alphaModFix/>
          </a:blip>
          <a:stretch>
            <a:fillRect/>
          </a:stretch>
        </p:blipFill>
        <p:spPr>
          <a:xfrm>
            <a:off x="585150" y="1626350"/>
            <a:ext cx="8336500" cy="26850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26329"/>
    </mc:Choice>
    <mc:Fallback xmlns="">
      <p:transition spd="slow" advTm="26329"/>
    </mc:Fallback>
  </mc:AlternateContent>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3FDDF9146DE804CBA7B6A8E1A0BFE6E" ma:contentTypeVersion="6" ma:contentTypeDescription="Create a new document." ma:contentTypeScope="" ma:versionID="69eb78e8e11ff15393c30117153f84ae">
  <xsd:schema xmlns:xsd="http://www.w3.org/2001/XMLSchema" xmlns:xs="http://www.w3.org/2001/XMLSchema" xmlns:p="http://schemas.microsoft.com/office/2006/metadata/properties" xmlns:ns3="831af82a-67b3-4d26-bfb4-6b1ad391756b" xmlns:ns4="844d8173-ef0c-47ed-bbca-954ade29d16d" targetNamespace="http://schemas.microsoft.com/office/2006/metadata/properties" ma:root="true" ma:fieldsID="9aa877d860e1629b7a204e468b8bc93b" ns3:_="" ns4:_="">
    <xsd:import namespace="831af82a-67b3-4d26-bfb4-6b1ad391756b"/>
    <xsd:import namespace="844d8173-ef0c-47ed-bbca-954ade29d16d"/>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1af82a-67b3-4d26-bfb4-6b1ad391756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44d8173-ef0c-47ed-bbca-954ade29d16d"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831af82a-67b3-4d26-bfb4-6b1ad391756b" xsi:nil="true"/>
  </documentManagement>
</p:properties>
</file>

<file path=customXml/itemProps1.xml><?xml version="1.0" encoding="utf-8"?>
<ds:datastoreItem xmlns:ds="http://schemas.openxmlformats.org/officeDocument/2006/customXml" ds:itemID="{91F60323-BF26-4737-930B-5E9DE4EFD9AD}">
  <ds:schemaRefs>
    <ds:schemaRef ds:uri="http://schemas.microsoft.com/sharepoint/v3/contenttype/forms"/>
  </ds:schemaRefs>
</ds:datastoreItem>
</file>

<file path=customXml/itemProps2.xml><?xml version="1.0" encoding="utf-8"?>
<ds:datastoreItem xmlns:ds="http://schemas.openxmlformats.org/officeDocument/2006/customXml" ds:itemID="{3D6AB535-8AD9-475C-8C74-0170F4799C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1af82a-67b3-4d26-bfb4-6b1ad391756b"/>
    <ds:schemaRef ds:uri="844d8173-ef0c-47ed-bbca-954ade29d1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3250031-FEAA-49BE-9482-B5A3B6938057}">
  <ds:schemaRefs>
    <ds:schemaRef ds:uri="http://www.w3.org/XML/1998/namespace"/>
    <ds:schemaRef ds:uri="http://purl.org/dc/terms/"/>
    <ds:schemaRef ds:uri="http://purl.org/dc/elements/1.1/"/>
    <ds:schemaRef ds:uri="http://schemas.microsoft.com/office/2006/documentManagement/types"/>
    <ds:schemaRef ds:uri="844d8173-ef0c-47ed-bbca-954ade29d16d"/>
    <ds:schemaRef ds:uri="831af82a-67b3-4d26-bfb4-6b1ad391756b"/>
    <ds:schemaRef ds:uri="http://schemas.openxmlformats.org/package/2006/metadata/core-properties"/>
    <ds:schemaRef ds:uri="http://schemas.microsoft.com/office/infopath/2007/PartnerControl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83</TotalTime>
  <Words>1006</Words>
  <Application>Microsoft Macintosh PowerPoint</Application>
  <PresentationFormat>On-screen Show (16:9)</PresentationFormat>
  <Paragraphs>78</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Raleway</vt:lpstr>
      <vt:lpstr>Arial</vt:lpstr>
      <vt:lpstr>Times New Roman</vt:lpstr>
      <vt:lpstr>Lato</vt:lpstr>
      <vt:lpstr>Raleway ExtraBold</vt:lpstr>
      <vt:lpstr>Streamline</vt:lpstr>
      <vt:lpstr>CIS-591 Final Project- Team D6</vt:lpstr>
      <vt:lpstr>Business Problem </vt:lpstr>
      <vt:lpstr>Who is OpenAI and what is chatGPT:</vt:lpstr>
      <vt:lpstr>Vision</vt:lpstr>
      <vt:lpstr>Data Description: </vt:lpstr>
      <vt:lpstr>Data Sources, Collection and Cleaning: </vt:lpstr>
      <vt:lpstr>Challenges Faced with Data: </vt:lpstr>
      <vt:lpstr>LDA and Sentiment Analysis: </vt:lpstr>
      <vt:lpstr>LDA results: </vt:lpstr>
      <vt:lpstr> Sentiment Analysis Results:  </vt:lpstr>
      <vt:lpstr>PowerPoint Presentation</vt:lpstr>
      <vt:lpstr>PowerPoint Presentation</vt:lpstr>
      <vt:lpstr>PowerPoint Presentation</vt:lpstr>
      <vt:lpstr>Stakeholders :   </vt:lpstr>
      <vt:lpstr>Possible Actions:    </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CIS-591 Final Project- Team D6</dc:title>
  <dc:creator>Madhuvishnu Vemula (Student)</dc:creator>
  <cp:lastModifiedBy>Ayushi Tomar (Student)</cp:lastModifiedBy>
  <cp:revision>6</cp:revision>
  <dcterms:modified xsi:type="dcterms:W3CDTF">2023-05-31T21:51:17Z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0x01010073FDDF9146DE804CBA7B6A8E1A0BFE6E</vt:lpwstr>
  </property>
</Properties>
</file>